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64"/>
  </p:handoutMasterIdLst>
  <p:sldIdLst>
    <p:sldId id="256" r:id="rId2"/>
    <p:sldId id="273" r:id="rId3"/>
    <p:sldId id="275" r:id="rId4"/>
    <p:sldId id="272" r:id="rId5"/>
    <p:sldId id="298" r:id="rId6"/>
    <p:sldId id="276" r:id="rId7"/>
    <p:sldId id="271" r:id="rId8"/>
    <p:sldId id="279" r:id="rId9"/>
    <p:sldId id="278" r:id="rId10"/>
    <p:sldId id="277" r:id="rId11"/>
    <p:sldId id="262" r:id="rId12"/>
    <p:sldId id="280" r:id="rId13"/>
    <p:sldId id="286" r:id="rId14"/>
    <p:sldId id="259" r:id="rId15"/>
    <p:sldId id="270" r:id="rId16"/>
    <p:sldId id="269" r:id="rId17"/>
    <p:sldId id="268" r:id="rId18"/>
    <p:sldId id="258" r:id="rId19"/>
    <p:sldId id="260" r:id="rId20"/>
    <p:sldId id="261" r:id="rId21"/>
    <p:sldId id="307" r:id="rId22"/>
    <p:sldId id="300" r:id="rId23"/>
    <p:sldId id="294" r:id="rId24"/>
    <p:sldId id="295" r:id="rId25"/>
    <p:sldId id="297" r:id="rId26"/>
    <p:sldId id="301" r:id="rId27"/>
    <p:sldId id="303" r:id="rId28"/>
    <p:sldId id="302" r:id="rId29"/>
    <p:sldId id="306" r:id="rId30"/>
    <p:sldId id="296" r:id="rId31"/>
    <p:sldId id="327" r:id="rId32"/>
    <p:sldId id="328" r:id="rId33"/>
    <p:sldId id="266" r:id="rId34"/>
    <p:sldId id="325" r:id="rId35"/>
    <p:sldId id="319" r:id="rId36"/>
    <p:sldId id="309" r:id="rId37"/>
    <p:sldId id="320" r:id="rId38"/>
    <p:sldId id="321" r:id="rId39"/>
    <p:sldId id="322" r:id="rId40"/>
    <p:sldId id="323" r:id="rId41"/>
    <p:sldId id="324" r:id="rId42"/>
    <p:sldId id="326" r:id="rId43"/>
    <p:sldId id="330" r:id="rId44"/>
    <p:sldId id="329" r:id="rId45"/>
    <p:sldId id="332" r:id="rId46"/>
    <p:sldId id="331" r:id="rId47"/>
    <p:sldId id="285" r:id="rId48"/>
    <p:sldId id="267" r:id="rId49"/>
    <p:sldId id="284" r:id="rId50"/>
    <p:sldId id="282" r:id="rId51"/>
    <p:sldId id="287" r:id="rId52"/>
    <p:sldId id="288" r:id="rId53"/>
    <p:sldId id="305" r:id="rId54"/>
    <p:sldId id="263" r:id="rId55"/>
    <p:sldId id="265" r:id="rId56"/>
    <p:sldId id="290" r:id="rId57"/>
    <p:sldId id="291" r:id="rId58"/>
    <p:sldId id="293" r:id="rId59"/>
    <p:sldId id="292" r:id="rId60"/>
    <p:sldId id="308" r:id="rId61"/>
    <p:sldId id="299" r:id="rId62"/>
    <p:sldId id="283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C65AA8-8743-EA47-85FE-9AD388FD9BB0}">
          <p14:sldIdLst>
            <p14:sldId id="256"/>
            <p14:sldId id="273"/>
            <p14:sldId id="275"/>
          </p14:sldIdLst>
        </p14:section>
        <p14:section name=".NET" id="{544650AD-7F68-7446-9E99-C051B9778F97}">
          <p14:sldIdLst>
            <p14:sldId id="272"/>
            <p14:sldId id="298"/>
            <p14:sldId id="276"/>
            <p14:sldId id="271"/>
            <p14:sldId id="279"/>
            <p14:sldId id="278"/>
            <p14:sldId id="277"/>
            <p14:sldId id="262"/>
            <p14:sldId id="280"/>
          </p14:sldIdLst>
        </p14:section>
        <p14:section name="IDE" id="{CD3AB229-913B-AC47-833A-992EDD9C6693}">
          <p14:sldIdLst>
            <p14:sldId id="286"/>
            <p14:sldId id="259"/>
            <p14:sldId id="270"/>
            <p14:sldId id="269"/>
            <p14:sldId id="268"/>
            <p14:sldId id="258"/>
            <p14:sldId id="260"/>
            <p14:sldId id="261"/>
            <p14:sldId id="307"/>
            <p14:sldId id="300"/>
          </p14:sldIdLst>
        </p14:section>
        <p14:section name="Aspire" id="{799FAE05-C33D-A249-A0FD-EBA89A6309AE}">
          <p14:sldIdLst>
            <p14:sldId id="294"/>
            <p14:sldId id="295"/>
            <p14:sldId id="297"/>
            <p14:sldId id="301"/>
            <p14:sldId id="303"/>
            <p14:sldId id="302"/>
            <p14:sldId id="306"/>
            <p14:sldId id="296"/>
          </p14:sldIdLst>
        </p14:section>
        <p14:section name="Community" id="{CAB8840B-B6E4-BA4A-B28C-FBDCC0B41623}">
          <p14:sldIdLst>
            <p14:sldId id="327"/>
            <p14:sldId id="328"/>
            <p14:sldId id="266"/>
            <p14:sldId id="325"/>
            <p14:sldId id="319"/>
            <p14:sldId id="309"/>
            <p14:sldId id="320"/>
            <p14:sldId id="321"/>
            <p14:sldId id="322"/>
            <p14:sldId id="323"/>
            <p14:sldId id="324"/>
            <p14:sldId id="326"/>
            <p14:sldId id="330"/>
            <p14:sldId id="329"/>
            <p14:sldId id="332"/>
            <p14:sldId id="331"/>
          </p14:sldIdLst>
        </p14:section>
        <p14:section name="Docker" id="{EE3B8A6A-F122-5A4F-BF2D-CCF7FD9847BC}">
          <p14:sldIdLst>
            <p14:sldId id="285"/>
            <p14:sldId id="267"/>
            <p14:sldId id="284"/>
            <p14:sldId id="282"/>
            <p14:sldId id="287"/>
            <p14:sldId id="288"/>
            <p14:sldId id="305"/>
          </p14:sldIdLst>
        </p14:section>
        <p14:section name="Dev Tunnels" id="{CA365A86-EFD9-6942-9DD8-085157A0D834}">
          <p14:sldIdLst>
            <p14:sldId id="263"/>
            <p14:sldId id="265"/>
            <p14:sldId id="290"/>
            <p14:sldId id="291"/>
            <p14:sldId id="293"/>
            <p14:sldId id="292"/>
            <p14:sldId id="308"/>
          </p14:sldIdLst>
        </p14:section>
        <p14:section name="Closing" id="{5A711115-B809-1041-A256-09C973BFA0A2}">
          <p14:sldIdLst>
            <p14:sldId id="29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BD2"/>
    <a:srgbClr val="242424"/>
    <a:srgbClr val="004880"/>
    <a:srgbClr val="FFD579"/>
    <a:srgbClr val="FF9300"/>
    <a:srgbClr val="000000"/>
    <a:srgbClr val="FFFFFF"/>
    <a:srgbClr val="191B21"/>
    <a:srgbClr val="DCDDDD"/>
    <a:srgbClr val="512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6"/>
    <p:restoredTop sz="94635"/>
  </p:normalViewPr>
  <p:slideViewPr>
    <p:cSldViewPr snapToGrid="0">
      <p:cViewPr>
        <p:scale>
          <a:sx n="85" d="100"/>
          <a:sy n="85" d="100"/>
        </p:scale>
        <p:origin x="86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3.png"/><Relationship Id="rId7" Type="http://schemas.openxmlformats.org/officeDocument/2006/relationships/image" Target="../media/image86.png"/><Relationship Id="rId12" Type="http://schemas.openxmlformats.org/officeDocument/2006/relationships/image" Target="../media/image90.sv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5.svg"/><Relationship Id="rId11" Type="http://schemas.openxmlformats.org/officeDocument/2006/relationships/image" Target="../media/image49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44.svg"/><Relationship Id="rId9" Type="http://schemas.openxmlformats.org/officeDocument/2006/relationships/image" Target="../media/image88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43.png"/><Relationship Id="rId7" Type="http://schemas.openxmlformats.org/officeDocument/2006/relationships/image" Target="../media/image86.png"/><Relationship Id="rId12" Type="http://schemas.openxmlformats.org/officeDocument/2006/relationships/image" Target="../media/image90.sv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5.svg"/><Relationship Id="rId11" Type="http://schemas.openxmlformats.org/officeDocument/2006/relationships/image" Target="../media/image49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44.svg"/><Relationship Id="rId9" Type="http://schemas.openxmlformats.org/officeDocument/2006/relationships/image" Target="../media/image88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sv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svg"/><Relationship Id="rId2" Type="http://schemas.openxmlformats.org/officeDocument/2006/relationships/image" Target="../media/image101.svg"/><Relationship Id="rId1" Type="http://schemas.openxmlformats.org/officeDocument/2006/relationships/image" Target="../media/image100.png"/><Relationship Id="rId6" Type="http://schemas.openxmlformats.org/officeDocument/2006/relationships/image" Target="../media/image105.sv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svg"/><Relationship Id="rId4" Type="http://schemas.openxmlformats.org/officeDocument/2006/relationships/image" Target="../media/image103.svg"/><Relationship Id="rId9" Type="http://schemas.openxmlformats.org/officeDocument/2006/relationships/image" Target="../media/image10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/>
            <a:t>Left SA in 17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 dirty="0"/>
            <a:t>Left SA on 17 April 2024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77 days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 dirty="0"/>
            <a:t>Rich ecosystem of</a:t>
          </a:r>
          <a:br>
            <a:rPr lang="en-US" b="0" i="0" dirty="0"/>
          </a:br>
          <a:r>
            <a:rPr lang="en-US" b="0" i="0" dirty="0"/>
            <a:t>extensions</a:t>
          </a:r>
          <a:endParaRPr lang="en-US" dirty="0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cloud native, </a:t>
          </a:r>
          <a:r>
            <a:rPr lang="en-US" b="1" dirty="0"/>
            <a:t>distributed</a:t>
          </a:r>
          <a:r>
            <a:rPr lang="en-US" dirty="0"/>
            <a:t> apps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 </a:t>
          </a:r>
          <a:r>
            <a:rPr lang="en-US" b="1" dirty="0"/>
            <a:t>scalability</a:t>
          </a:r>
          <a:r>
            <a:rPr lang="en-US" dirty="0"/>
            <a:t>, </a:t>
          </a:r>
          <a:r>
            <a:rPr lang="en-US" b="1" dirty="0"/>
            <a:t>resilience</a:t>
          </a:r>
          <a:r>
            <a:rPr lang="en-US" dirty="0"/>
            <a:t>, and </a:t>
          </a:r>
          <a:r>
            <a:rPr lang="en-US" b="1" dirty="0"/>
            <a:t>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</a:t>
          </a:r>
          <a:r>
            <a:rPr lang="en-US" dirty="0"/>
            <a:t> service integration with NuGet packages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</a:t>
          </a:r>
          <a:r>
            <a:rPr lang="en-US" b="1" dirty="0"/>
            <a:t>modular</a:t>
          </a:r>
          <a:r>
            <a:rPr lang="en-US" dirty="0"/>
            <a:t> apps with </a:t>
          </a:r>
          <a:r>
            <a:rPr lang="en-US" b="1" dirty="0"/>
            <a:t>microservice</a:t>
          </a:r>
          <a:r>
            <a:rPr lang="en-US" dirty="0"/>
            <a:t> architecture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Simplify </a:t>
          </a:r>
          <a:r>
            <a:rPr lang="en-US" b="1" dirty="0"/>
            <a:t>orchestration</a:t>
          </a:r>
          <a:r>
            <a:rPr lang="en-US" dirty="0"/>
            <a:t> and </a:t>
          </a:r>
          <a:r>
            <a:rPr lang="en-US" b="1" dirty="0"/>
            <a:t>configuration</a:t>
          </a:r>
          <a:r>
            <a:rPr lang="en-US" dirty="0"/>
            <a:t>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Consistent</a:t>
          </a:r>
          <a:r>
            <a:rPr lang="en-US" dirty="0"/>
            <a:t> tooling across Visual Studio, VS Code, and CLI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AF7007-9A45-0248-BFB1-E73041BDDD1E}" type="presOf" srcId="{9EE5856C-A3E9-456B-9722-9311CB2EC522}" destId="{1E649675-98F9-42E6-95E3-BDC217D1E4D4}" srcOrd="0" destOrd="0" presId="urn:microsoft.com/office/officeart/2018/2/layout/IconCircleList"/>
    <dgm:cxn modelId="{CB3D0533-48A0-2A4A-82C2-CE7672791290}" type="presOf" srcId="{3D624F15-8D75-4D34-AD02-955869E9D1D3}" destId="{14F78496-85F9-49F0-9485-E74A14DE27A5}" srcOrd="0" destOrd="0" presId="urn:microsoft.com/office/officeart/2018/2/layout/IconCircleList"/>
    <dgm:cxn modelId="{B49B813D-DEE3-A54A-BCD6-CBF42F029130}" type="presOf" srcId="{D0F23786-6BE5-4811-BAC8-5368B41896DE}" destId="{744EC820-93FD-41F3-8D27-EE04931AF22E}" srcOrd="0" destOrd="0" presId="urn:microsoft.com/office/officeart/2018/2/layout/IconCircleList"/>
    <dgm:cxn modelId="{BBE59D50-C5CD-7047-A70F-F8FB5B7404D0}" type="presOf" srcId="{A3B69CAC-4411-477E-9DD8-E964718EEC2A}" destId="{305DC2A9-BCBE-4DA7-B920-12D0F7382738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EB8A8C74-C4AC-3242-A6CA-8A291BD9E259}" type="presOf" srcId="{98895FC0-5EAA-411B-8665-E08623B703E8}" destId="{10D89D2C-BBC9-40D5-BD25-23AE43108822}" srcOrd="0" destOrd="0" presId="urn:microsoft.com/office/officeart/2018/2/layout/IconCircleList"/>
    <dgm:cxn modelId="{750AC376-2EAA-FF40-B9F6-5F52EC185C47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1306087-E00B-8B4E-8AC2-75C4C2850A3A}" type="presOf" srcId="{7E7C4553-7677-40F7-BC7F-4106E4636510}" destId="{A24C9F45-B8F1-48F8-BA24-F3FF980B88EE}" srcOrd="0" destOrd="0" presId="urn:microsoft.com/office/officeart/2018/2/layout/IconCircleList"/>
    <dgm:cxn modelId="{B3F8C095-FB69-994F-9858-115245BA418F}" type="presOf" srcId="{891C1394-00FC-4568-A4C3-1846F38B5122}" destId="{4170AA13-D034-40D9-AB8D-5965D009A904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472B78D0-AE84-FC44-B3B7-928FC907EFC6}" type="presOf" srcId="{E31B1E2C-C649-4CCB-87E7-9475B21966A2}" destId="{9A2730E2-0846-4C53-AC0B-83D192BB99A4}" srcOrd="0" destOrd="0" presId="urn:microsoft.com/office/officeart/2018/2/layout/IconCircleList"/>
    <dgm:cxn modelId="{0D40A0D7-C389-A04C-AD8E-292563CCAF56}" type="presOf" srcId="{97E1B58A-19C0-4639-8601-1719FB9EEE4A}" destId="{6DE32435-A104-4F44-B85C-8CD23B70A3D3}" srcOrd="0" destOrd="0" presId="urn:microsoft.com/office/officeart/2018/2/layout/IconCircleList"/>
    <dgm:cxn modelId="{DDD0B7E1-32E2-CD47-BD02-57EE5BB26707}" type="presOf" srcId="{7C25629B-7BE0-4060-A311-CB8EC69EE2E6}" destId="{6F6A5959-ED5F-440B-8C2C-A5F60A48489F}" srcOrd="0" destOrd="0" presId="urn:microsoft.com/office/officeart/2018/2/layout/IconCircleList"/>
    <dgm:cxn modelId="{A71D25D2-1C1E-2E4E-8E9C-DBA6093D63CD}" type="presParOf" srcId="{20C09CB8-7849-4496-BEA9-4095346F7FDC}" destId="{2C00957A-2874-48B5-AA22-AE75D3BBDEDC}" srcOrd="0" destOrd="0" presId="urn:microsoft.com/office/officeart/2018/2/layout/IconCircleList"/>
    <dgm:cxn modelId="{0490FEC9-6D65-724B-A136-21D0AC6CCBFC}" type="presParOf" srcId="{2C00957A-2874-48B5-AA22-AE75D3BBDEDC}" destId="{9DC33458-7BFE-45E6-95D1-6D1BD6AB90AB}" srcOrd="0" destOrd="0" presId="urn:microsoft.com/office/officeart/2018/2/layout/IconCircleList"/>
    <dgm:cxn modelId="{03083516-1963-794A-B03E-B0E6A9713C70}" type="presParOf" srcId="{9DC33458-7BFE-45E6-95D1-6D1BD6AB90AB}" destId="{66B2BA33-006C-4DB1-BEE0-2D5410CAF301}" srcOrd="0" destOrd="0" presId="urn:microsoft.com/office/officeart/2018/2/layout/IconCircleList"/>
    <dgm:cxn modelId="{4E9A6DD4-7342-C740-B02A-3E61A8D7EC1B}" type="presParOf" srcId="{9DC33458-7BFE-45E6-95D1-6D1BD6AB90AB}" destId="{CD24A871-82B6-4230-9CB2-84D2CBB1218F}" srcOrd="1" destOrd="0" presId="urn:microsoft.com/office/officeart/2018/2/layout/IconCircleList"/>
    <dgm:cxn modelId="{862A987F-D7C6-9646-B625-52EAD9242575}" type="presParOf" srcId="{9DC33458-7BFE-45E6-95D1-6D1BD6AB90AB}" destId="{41A6C383-B3E5-41FD-B86C-CE5191B9819F}" srcOrd="2" destOrd="0" presId="urn:microsoft.com/office/officeart/2018/2/layout/IconCircleList"/>
    <dgm:cxn modelId="{261E3CCB-E8A9-D048-B2BD-DE8F3B38A84B}" type="presParOf" srcId="{9DC33458-7BFE-45E6-95D1-6D1BD6AB90AB}" destId="{10D89D2C-BBC9-40D5-BD25-23AE43108822}" srcOrd="3" destOrd="0" presId="urn:microsoft.com/office/officeart/2018/2/layout/IconCircleList"/>
    <dgm:cxn modelId="{09DA5D42-D71B-5849-9E5C-861F68B1DBEA}" type="presParOf" srcId="{2C00957A-2874-48B5-AA22-AE75D3BBDEDC}" destId="{4170AA13-D034-40D9-AB8D-5965D009A904}" srcOrd="1" destOrd="0" presId="urn:microsoft.com/office/officeart/2018/2/layout/IconCircleList"/>
    <dgm:cxn modelId="{379AB0C6-E48A-1449-A771-D9A2CC3D062B}" type="presParOf" srcId="{2C00957A-2874-48B5-AA22-AE75D3BBDEDC}" destId="{571CD41B-6522-46E5-B2C8-3AB8DB1A32AB}" srcOrd="2" destOrd="0" presId="urn:microsoft.com/office/officeart/2018/2/layout/IconCircleList"/>
    <dgm:cxn modelId="{F722F2D5-9AD5-744C-819D-F5D7F03071F1}" type="presParOf" srcId="{571CD41B-6522-46E5-B2C8-3AB8DB1A32AB}" destId="{7506BF42-C1E2-4F56-9239-9B7D5A2993D9}" srcOrd="0" destOrd="0" presId="urn:microsoft.com/office/officeart/2018/2/layout/IconCircleList"/>
    <dgm:cxn modelId="{A89812B1-B4DA-7A4C-80C6-FB764EE3A718}" type="presParOf" srcId="{571CD41B-6522-46E5-B2C8-3AB8DB1A32AB}" destId="{BD04B3A2-C999-43D2-B064-E92927905634}" srcOrd="1" destOrd="0" presId="urn:microsoft.com/office/officeart/2018/2/layout/IconCircleList"/>
    <dgm:cxn modelId="{497701BE-C4C2-D94D-8A45-7A3F78C2B90F}" type="presParOf" srcId="{571CD41B-6522-46E5-B2C8-3AB8DB1A32AB}" destId="{6B5222FD-C75F-454F-A18F-AE846F9CF576}" srcOrd="2" destOrd="0" presId="urn:microsoft.com/office/officeart/2018/2/layout/IconCircleList"/>
    <dgm:cxn modelId="{B6DF7546-D009-714A-ADC0-6F9294115B0E}" type="presParOf" srcId="{571CD41B-6522-46E5-B2C8-3AB8DB1A32AB}" destId="{305DC2A9-BCBE-4DA7-B920-12D0F7382738}" srcOrd="3" destOrd="0" presId="urn:microsoft.com/office/officeart/2018/2/layout/IconCircleList"/>
    <dgm:cxn modelId="{657E3AB6-F1B8-024D-8E3B-804AC2E20DB5}" type="presParOf" srcId="{2C00957A-2874-48B5-AA22-AE75D3BBDEDC}" destId="{744EC820-93FD-41F3-8D27-EE04931AF22E}" srcOrd="3" destOrd="0" presId="urn:microsoft.com/office/officeart/2018/2/layout/IconCircleList"/>
    <dgm:cxn modelId="{82090850-7E01-1242-B1D5-0F0742124B99}" type="presParOf" srcId="{2C00957A-2874-48B5-AA22-AE75D3BBDEDC}" destId="{C18EBD4A-3E99-49CB-8651-D80E40043D9A}" srcOrd="4" destOrd="0" presId="urn:microsoft.com/office/officeart/2018/2/layout/IconCircleList"/>
    <dgm:cxn modelId="{2578C29B-F12C-5F45-8737-74A88FC9804E}" type="presParOf" srcId="{C18EBD4A-3E99-49CB-8651-D80E40043D9A}" destId="{5FA81A52-37E5-4C80-9B8F-95EC7AB60DFC}" srcOrd="0" destOrd="0" presId="urn:microsoft.com/office/officeart/2018/2/layout/IconCircleList"/>
    <dgm:cxn modelId="{70EF2AE0-ADA4-4643-B153-6DC48B74E768}" type="presParOf" srcId="{C18EBD4A-3E99-49CB-8651-D80E40043D9A}" destId="{6F593B82-64BB-4BAA-A7EA-F8604519A27E}" srcOrd="1" destOrd="0" presId="urn:microsoft.com/office/officeart/2018/2/layout/IconCircleList"/>
    <dgm:cxn modelId="{149F2686-F344-5B4A-817F-BDC83F9E5145}" type="presParOf" srcId="{C18EBD4A-3E99-49CB-8651-D80E40043D9A}" destId="{983E8DB5-9D36-42F3-9A49-04962B970D3C}" srcOrd="2" destOrd="0" presId="urn:microsoft.com/office/officeart/2018/2/layout/IconCircleList"/>
    <dgm:cxn modelId="{B9FF7303-4C7F-D046-8661-D78D90CBEEC3}" type="presParOf" srcId="{C18EBD4A-3E99-49CB-8651-D80E40043D9A}" destId="{6F6A5959-ED5F-440B-8C2C-A5F60A48489F}" srcOrd="3" destOrd="0" presId="urn:microsoft.com/office/officeart/2018/2/layout/IconCircleList"/>
    <dgm:cxn modelId="{34362DDD-BAFA-CE41-9B46-9F59C25B79D0}" type="presParOf" srcId="{2C00957A-2874-48B5-AA22-AE75D3BBDEDC}" destId="{7A8864A6-0303-4C26-B6B4-9BB25ADFC192}" srcOrd="5" destOrd="0" presId="urn:microsoft.com/office/officeart/2018/2/layout/IconCircleList"/>
    <dgm:cxn modelId="{22B0BD12-2B49-1643-8524-0CFED1D3CFF8}" type="presParOf" srcId="{2C00957A-2874-48B5-AA22-AE75D3BBDEDC}" destId="{E54013CB-2D36-45DF-B289-06DA3873C1BE}" srcOrd="6" destOrd="0" presId="urn:microsoft.com/office/officeart/2018/2/layout/IconCircleList"/>
    <dgm:cxn modelId="{3C2C1CC3-9C32-CF49-95AD-FDD3157CE631}" type="presParOf" srcId="{E54013CB-2D36-45DF-B289-06DA3873C1BE}" destId="{8B37C509-089F-447E-98CD-2A0B41BA1F1E}" srcOrd="0" destOrd="0" presId="urn:microsoft.com/office/officeart/2018/2/layout/IconCircleList"/>
    <dgm:cxn modelId="{4F105FBA-2703-8C41-A53F-EE62BD5E6C42}" type="presParOf" srcId="{E54013CB-2D36-45DF-B289-06DA3873C1BE}" destId="{645E5C0F-4EE0-4331-9A7A-BEBD576599FA}" srcOrd="1" destOrd="0" presId="urn:microsoft.com/office/officeart/2018/2/layout/IconCircleList"/>
    <dgm:cxn modelId="{48F03610-89EB-CD42-9D1C-16046CD1EC07}" type="presParOf" srcId="{E54013CB-2D36-45DF-B289-06DA3873C1BE}" destId="{C00DBAE8-631B-406A-9EC8-FCDDC8153E05}" srcOrd="2" destOrd="0" presId="urn:microsoft.com/office/officeart/2018/2/layout/IconCircleList"/>
    <dgm:cxn modelId="{065FDFA3-7257-534E-9EF7-08E7DC8D8509}" type="presParOf" srcId="{E54013CB-2D36-45DF-B289-06DA3873C1BE}" destId="{1E649675-98F9-42E6-95E3-BDC217D1E4D4}" srcOrd="3" destOrd="0" presId="urn:microsoft.com/office/officeart/2018/2/layout/IconCircleList"/>
    <dgm:cxn modelId="{A2CE0C28-76A3-B747-B022-5FFC763286A9}" type="presParOf" srcId="{2C00957A-2874-48B5-AA22-AE75D3BBDEDC}" destId="{14F78496-85F9-49F0-9485-E74A14DE27A5}" srcOrd="7" destOrd="0" presId="urn:microsoft.com/office/officeart/2018/2/layout/IconCircleList"/>
    <dgm:cxn modelId="{57F32F47-3803-784A-AF1C-D467549902B6}" type="presParOf" srcId="{2C00957A-2874-48B5-AA22-AE75D3BBDEDC}" destId="{1832BC94-F6ED-487C-8215-A4D94892BCF1}" srcOrd="8" destOrd="0" presId="urn:microsoft.com/office/officeart/2018/2/layout/IconCircleList"/>
    <dgm:cxn modelId="{F2DB66D3-9EF2-6D48-8EC7-C1EC6691B222}" type="presParOf" srcId="{1832BC94-F6ED-487C-8215-A4D94892BCF1}" destId="{42BFBBAB-D670-4A05-89D4-79F0000504AA}" srcOrd="0" destOrd="0" presId="urn:microsoft.com/office/officeart/2018/2/layout/IconCircleList"/>
    <dgm:cxn modelId="{779B83BA-2A28-6340-8E27-6C43F608B661}" type="presParOf" srcId="{1832BC94-F6ED-487C-8215-A4D94892BCF1}" destId="{3D977DA3-7D4E-47E8-859E-9102C09E3817}" srcOrd="1" destOrd="0" presId="urn:microsoft.com/office/officeart/2018/2/layout/IconCircleList"/>
    <dgm:cxn modelId="{8D532561-B621-784D-B1E2-1921FC972EA8}" type="presParOf" srcId="{1832BC94-F6ED-487C-8215-A4D94892BCF1}" destId="{AACD42C2-8CD3-4433-B88C-7908926A58EB}" srcOrd="2" destOrd="0" presId="urn:microsoft.com/office/officeart/2018/2/layout/IconCircleList"/>
    <dgm:cxn modelId="{201DD213-5C07-154C-81D9-0A2DFB663288}" type="presParOf" srcId="{1832BC94-F6ED-487C-8215-A4D94892BCF1}" destId="{A24C9F45-B8F1-48F8-BA24-F3FF980B88EE}" srcOrd="3" destOrd="0" presId="urn:microsoft.com/office/officeart/2018/2/layout/IconCircleList"/>
    <dgm:cxn modelId="{BFD0150C-B8D1-2C48-81EA-85F49915FC2D}" type="presParOf" srcId="{2C00957A-2874-48B5-AA22-AE75D3BBDEDC}" destId="{6DE32435-A104-4F44-B85C-8CD23B70A3D3}" srcOrd="9" destOrd="0" presId="urn:microsoft.com/office/officeart/2018/2/layout/IconCircleList"/>
    <dgm:cxn modelId="{D72F2BB4-E797-6C48-9883-7498F568A5AB}" type="presParOf" srcId="{2C00957A-2874-48B5-AA22-AE75D3BBDEDC}" destId="{2D8628E9-E8A8-4EC1-8525-C81648BAC3F8}" srcOrd="10" destOrd="0" presId="urn:microsoft.com/office/officeart/2018/2/layout/IconCircleList"/>
    <dgm:cxn modelId="{7EF8FB8C-E23A-7B49-8EA8-F19D1660EB1B}" type="presParOf" srcId="{2D8628E9-E8A8-4EC1-8525-C81648BAC3F8}" destId="{6BC3AEA7-E66E-466B-BE8A-6C611103A1BC}" srcOrd="0" destOrd="0" presId="urn:microsoft.com/office/officeart/2018/2/layout/IconCircleList"/>
    <dgm:cxn modelId="{B76301C2-F754-174B-81D6-52AAF83D9763}" type="presParOf" srcId="{2D8628E9-E8A8-4EC1-8525-C81648BAC3F8}" destId="{2628359D-8097-40DC-9640-2815C5C6128B}" srcOrd="1" destOrd="0" presId="urn:microsoft.com/office/officeart/2018/2/layout/IconCircleList"/>
    <dgm:cxn modelId="{19618CCF-BDC3-314F-9895-231C185146D3}" type="presParOf" srcId="{2D8628E9-E8A8-4EC1-8525-C81648BAC3F8}" destId="{23252D8C-6739-4DC1-84F6-0EED4D4C106F}" srcOrd="2" destOrd="0" presId="urn:microsoft.com/office/officeart/2018/2/layout/IconCircleList"/>
    <dgm:cxn modelId="{6DF871D1-A66C-3D41-A1DF-8397C7CB6B0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Cloud-ready stack for building distributed, cloud-native applications with .NET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Emphasizes scalability, resilience, and 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NuGet packages for standardized integration of cloud services like databases and messaging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microservices architecture for modular application development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Simplifies application orchestration and configuration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consistent tooling across Visual Studio, VS Code, and CLI for seamless development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D96B1B-97BF-4A2C-B402-57EC1EB97904}" type="presOf" srcId="{E31B1E2C-C649-4CCB-87E7-9475B21966A2}" destId="{9A2730E2-0846-4C53-AC0B-83D192BB99A4}" srcOrd="0" destOrd="0" presId="urn:microsoft.com/office/officeart/2018/2/layout/IconCircleList"/>
    <dgm:cxn modelId="{00ABD631-44E3-4B05-A03F-809CA3D425C6}" type="presOf" srcId="{CA776B67-E16A-4A69-92BA-E106BB50D462}" destId="{20C09CB8-7849-4496-BEA9-4095346F7FDC}" srcOrd="0" destOrd="0" presId="urn:microsoft.com/office/officeart/2018/2/layout/IconCircleList"/>
    <dgm:cxn modelId="{D0FF2B36-918B-48C4-BEE4-6513FB6DCB16}" type="presOf" srcId="{891C1394-00FC-4568-A4C3-1846F38B5122}" destId="{4170AA13-D034-40D9-AB8D-5965D009A904}" srcOrd="0" destOrd="0" presId="urn:microsoft.com/office/officeart/2018/2/layout/IconCircleList"/>
    <dgm:cxn modelId="{536C8D44-842D-4577-80F8-7DB6C4E6D4DC}" type="presOf" srcId="{98895FC0-5EAA-411B-8665-E08623B703E8}" destId="{10D89D2C-BBC9-40D5-BD25-23AE43108822}" srcOrd="0" destOrd="0" presId="urn:microsoft.com/office/officeart/2018/2/layout/IconCircleList"/>
    <dgm:cxn modelId="{FB1C3E52-6D73-468B-BC04-A5566F8B7194}" type="presOf" srcId="{F5C19D2A-11EE-4638-8E0A-0050CB6D1E66}" destId="{7A8864A6-0303-4C26-B6B4-9BB25ADFC192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266DD37F-813F-414B-B825-A1BCF5F3FE08}" type="presOf" srcId="{A3B69CAC-4411-477E-9DD8-E964718EEC2A}" destId="{305DC2A9-BCBE-4DA7-B920-12D0F7382738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40753B89-6246-49DF-9A73-BB73B001DDBE}" type="presOf" srcId="{9EE5856C-A3E9-456B-9722-9311CB2EC522}" destId="{1E649675-98F9-42E6-95E3-BDC217D1E4D4}" srcOrd="0" destOrd="0" presId="urn:microsoft.com/office/officeart/2018/2/layout/IconCircleList"/>
    <dgm:cxn modelId="{F279DB9B-D67C-4B9D-96B8-6ADD98EFD485}" type="presOf" srcId="{97E1B58A-19C0-4639-8601-1719FB9EEE4A}" destId="{6DE32435-A104-4F44-B85C-8CD23B70A3D3}" srcOrd="0" destOrd="0" presId="urn:microsoft.com/office/officeart/2018/2/layout/IconCircleList"/>
    <dgm:cxn modelId="{A481F7A4-E6A0-4F7F-A63A-1AB40C01F45E}" type="presOf" srcId="{7E7C4553-7677-40F7-BC7F-4106E4636510}" destId="{A24C9F45-B8F1-48F8-BA24-F3FF980B88EE}" srcOrd="0" destOrd="0" presId="urn:microsoft.com/office/officeart/2018/2/layout/IconCircleList"/>
    <dgm:cxn modelId="{F86BDAA6-097E-4713-BAB0-DC5C87CA1556}" type="presOf" srcId="{D0F23786-6BE5-4811-BAC8-5368B41896DE}" destId="{744EC820-93FD-41F3-8D27-EE04931AF22E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7B5CFACF-17D2-474B-B5E9-647DF50C9CFB}" type="presOf" srcId="{7C25629B-7BE0-4060-A311-CB8EC69EE2E6}" destId="{6F6A5959-ED5F-440B-8C2C-A5F60A48489F}" srcOrd="0" destOrd="0" presId="urn:microsoft.com/office/officeart/2018/2/layout/IconCircleList"/>
    <dgm:cxn modelId="{5C2955D3-85D1-4F0C-9314-CDDF687F3206}" type="presOf" srcId="{3D624F15-8D75-4D34-AD02-955869E9D1D3}" destId="{14F78496-85F9-49F0-9485-E74A14DE27A5}" srcOrd="0" destOrd="0" presId="urn:microsoft.com/office/officeart/2018/2/layout/IconCircleList"/>
    <dgm:cxn modelId="{144AA327-8E67-42F8-8DB1-490E1EEF2600}" type="presParOf" srcId="{20C09CB8-7849-4496-BEA9-4095346F7FDC}" destId="{2C00957A-2874-48B5-AA22-AE75D3BBDEDC}" srcOrd="0" destOrd="0" presId="urn:microsoft.com/office/officeart/2018/2/layout/IconCircleList"/>
    <dgm:cxn modelId="{F5BE7308-D1CC-4D97-91D1-BBEE2D95EFBB}" type="presParOf" srcId="{2C00957A-2874-48B5-AA22-AE75D3BBDEDC}" destId="{9DC33458-7BFE-45E6-95D1-6D1BD6AB90AB}" srcOrd="0" destOrd="0" presId="urn:microsoft.com/office/officeart/2018/2/layout/IconCircleList"/>
    <dgm:cxn modelId="{70DC2CA9-FA32-4461-B370-48F5157308D0}" type="presParOf" srcId="{9DC33458-7BFE-45E6-95D1-6D1BD6AB90AB}" destId="{66B2BA33-006C-4DB1-BEE0-2D5410CAF301}" srcOrd="0" destOrd="0" presId="urn:microsoft.com/office/officeart/2018/2/layout/IconCircleList"/>
    <dgm:cxn modelId="{94B1C89D-9DC1-42EA-B006-F6E374F64D5A}" type="presParOf" srcId="{9DC33458-7BFE-45E6-95D1-6D1BD6AB90AB}" destId="{CD24A871-82B6-4230-9CB2-84D2CBB1218F}" srcOrd="1" destOrd="0" presId="urn:microsoft.com/office/officeart/2018/2/layout/IconCircleList"/>
    <dgm:cxn modelId="{44FD55E8-1763-4D2E-B1E9-69382F1E7DD6}" type="presParOf" srcId="{9DC33458-7BFE-45E6-95D1-6D1BD6AB90AB}" destId="{41A6C383-B3E5-41FD-B86C-CE5191B9819F}" srcOrd="2" destOrd="0" presId="urn:microsoft.com/office/officeart/2018/2/layout/IconCircleList"/>
    <dgm:cxn modelId="{EFC67D9C-8C49-4CAC-809E-B163DE08B843}" type="presParOf" srcId="{9DC33458-7BFE-45E6-95D1-6D1BD6AB90AB}" destId="{10D89D2C-BBC9-40D5-BD25-23AE43108822}" srcOrd="3" destOrd="0" presId="urn:microsoft.com/office/officeart/2018/2/layout/IconCircleList"/>
    <dgm:cxn modelId="{DC9B1805-7DDE-4D4E-9852-A3DFD30EB00B}" type="presParOf" srcId="{2C00957A-2874-48B5-AA22-AE75D3BBDEDC}" destId="{4170AA13-D034-40D9-AB8D-5965D009A904}" srcOrd="1" destOrd="0" presId="urn:microsoft.com/office/officeart/2018/2/layout/IconCircleList"/>
    <dgm:cxn modelId="{55BE8955-B69E-4D70-92FF-40D00255DB07}" type="presParOf" srcId="{2C00957A-2874-48B5-AA22-AE75D3BBDEDC}" destId="{571CD41B-6522-46E5-B2C8-3AB8DB1A32AB}" srcOrd="2" destOrd="0" presId="urn:microsoft.com/office/officeart/2018/2/layout/IconCircleList"/>
    <dgm:cxn modelId="{D04AD646-A081-4C7D-941D-CE4886066205}" type="presParOf" srcId="{571CD41B-6522-46E5-B2C8-3AB8DB1A32AB}" destId="{7506BF42-C1E2-4F56-9239-9B7D5A2993D9}" srcOrd="0" destOrd="0" presId="urn:microsoft.com/office/officeart/2018/2/layout/IconCircleList"/>
    <dgm:cxn modelId="{9AEFB427-6C52-4D65-BF0D-2182C67F4828}" type="presParOf" srcId="{571CD41B-6522-46E5-B2C8-3AB8DB1A32AB}" destId="{BD04B3A2-C999-43D2-B064-E92927905634}" srcOrd="1" destOrd="0" presId="urn:microsoft.com/office/officeart/2018/2/layout/IconCircleList"/>
    <dgm:cxn modelId="{9F3B6758-BB68-413A-81D3-A7B2F7620ADF}" type="presParOf" srcId="{571CD41B-6522-46E5-B2C8-3AB8DB1A32AB}" destId="{6B5222FD-C75F-454F-A18F-AE846F9CF576}" srcOrd="2" destOrd="0" presId="urn:microsoft.com/office/officeart/2018/2/layout/IconCircleList"/>
    <dgm:cxn modelId="{7A74A608-8E3F-4984-A849-31E32FE22EBD}" type="presParOf" srcId="{571CD41B-6522-46E5-B2C8-3AB8DB1A32AB}" destId="{305DC2A9-BCBE-4DA7-B920-12D0F7382738}" srcOrd="3" destOrd="0" presId="urn:microsoft.com/office/officeart/2018/2/layout/IconCircleList"/>
    <dgm:cxn modelId="{A587D0D4-7AAB-469F-8134-96C8D7BDC1D5}" type="presParOf" srcId="{2C00957A-2874-48B5-AA22-AE75D3BBDEDC}" destId="{744EC820-93FD-41F3-8D27-EE04931AF22E}" srcOrd="3" destOrd="0" presId="urn:microsoft.com/office/officeart/2018/2/layout/IconCircleList"/>
    <dgm:cxn modelId="{0B8DC5A3-7557-47EB-B66B-BDD942123D54}" type="presParOf" srcId="{2C00957A-2874-48B5-AA22-AE75D3BBDEDC}" destId="{C18EBD4A-3E99-49CB-8651-D80E40043D9A}" srcOrd="4" destOrd="0" presId="urn:microsoft.com/office/officeart/2018/2/layout/IconCircleList"/>
    <dgm:cxn modelId="{2185F47B-F42F-4AE5-8F91-7D39B52793E1}" type="presParOf" srcId="{C18EBD4A-3E99-49CB-8651-D80E40043D9A}" destId="{5FA81A52-37E5-4C80-9B8F-95EC7AB60DFC}" srcOrd="0" destOrd="0" presId="urn:microsoft.com/office/officeart/2018/2/layout/IconCircleList"/>
    <dgm:cxn modelId="{C7FDCE8D-059C-4B0F-A915-0C2B6FE8D58F}" type="presParOf" srcId="{C18EBD4A-3E99-49CB-8651-D80E40043D9A}" destId="{6F593B82-64BB-4BAA-A7EA-F8604519A27E}" srcOrd="1" destOrd="0" presId="urn:microsoft.com/office/officeart/2018/2/layout/IconCircleList"/>
    <dgm:cxn modelId="{7228F533-DB41-4E51-A30E-D0242F001603}" type="presParOf" srcId="{C18EBD4A-3E99-49CB-8651-D80E40043D9A}" destId="{983E8DB5-9D36-42F3-9A49-04962B970D3C}" srcOrd="2" destOrd="0" presId="urn:microsoft.com/office/officeart/2018/2/layout/IconCircleList"/>
    <dgm:cxn modelId="{B3513C02-DA62-4F1E-9A9E-6EE641F077AA}" type="presParOf" srcId="{C18EBD4A-3E99-49CB-8651-D80E40043D9A}" destId="{6F6A5959-ED5F-440B-8C2C-A5F60A48489F}" srcOrd="3" destOrd="0" presId="urn:microsoft.com/office/officeart/2018/2/layout/IconCircleList"/>
    <dgm:cxn modelId="{E3873726-9AE9-4AA9-AC89-139A5A26EDBF}" type="presParOf" srcId="{2C00957A-2874-48B5-AA22-AE75D3BBDEDC}" destId="{7A8864A6-0303-4C26-B6B4-9BB25ADFC192}" srcOrd="5" destOrd="0" presId="urn:microsoft.com/office/officeart/2018/2/layout/IconCircleList"/>
    <dgm:cxn modelId="{F5757085-A1CB-4677-AFEC-3E68D80B2792}" type="presParOf" srcId="{2C00957A-2874-48B5-AA22-AE75D3BBDEDC}" destId="{E54013CB-2D36-45DF-B289-06DA3873C1BE}" srcOrd="6" destOrd="0" presId="urn:microsoft.com/office/officeart/2018/2/layout/IconCircleList"/>
    <dgm:cxn modelId="{06DDE1CD-1409-4706-A9E7-2ED4FC11E7C3}" type="presParOf" srcId="{E54013CB-2D36-45DF-B289-06DA3873C1BE}" destId="{8B37C509-089F-447E-98CD-2A0B41BA1F1E}" srcOrd="0" destOrd="0" presId="urn:microsoft.com/office/officeart/2018/2/layout/IconCircleList"/>
    <dgm:cxn modelId="{53E75382-CB27-44E3-B406-470AE2C87E52}" type="presParOf" srcId="{E54013CB-2D36-45DF-B289-06DA3873C1BE}" destId="{645E5C0F-4EE0-4331-9A7A-BEBD576599FA}" srcOrd="1" destOrd="0" presId="urn:microsoft.com/office/officeart/2018/2/layout/IconCircleList"/>
    <dgm:cxn modelId="{1F53B0B3-E9BC-4A40-BF17-ACAC2CFB18E3}" type="presParOf" srcId="{E54013CB-2D36-45DF-B289-06DA3873C1BE}" destId="{C00DBAE8-631B-406A-9EC8-FCDDC8153E05}" srcOrd="2" destOrd="0" presId="urn:microsoft.com/office/officeart/2018/2/layout/IconCircleList"/>
    <dgm:cxn modelId="{7FDC5821-7C94-49D1-8D54-9FD308EE5006}" type="presParOf" srcId="{E54013CB-2D36-45DF-B289-06DA3873C1BE}" destId="{1E649675-98F9-42E6-95E3-BDC217D1E4D4}" srcOrd="3" destOrd="0" presId="urn:microsoft.com/office/officeart/2018/2/layout/IconCircleList"/>
    <dgm:cxn modelId="{06CA2D58-7560-4EF3-92A2-A2573B702B2A}" type="presParOf" srcId="{2C00957A-2874-48B5-AA22-AE75D3BBDEDC}" destId="{14F78496-85F9-49F0-9485-E74A14DE27A5}" srcOrd="7" destOrd="0" presId="urn:microsoft.com/office/officeart/2018/2/layout/IconCircleList"/>
    <dgm:cxn modelId="{CBA61556-DFA3-4BCE-82CB-DE235D74CF1C}" type="presParOf" srcId="{2C00957A-2874-48B5-AA22-AE75D3BBDEDC}" destId="{1832BC94-F6ED-487C-8215-A4D94892BCF1}" srcOrd="8" destOrd="0" presId="urn:microsoft.com/office/officeart/2018/2/layout/IconCircleList"/>
    <dgm:cxn modelId="{57DA35B7-998E-424A-805D-C67E32887EA1}" type="presParOf" srcId="{1832BC94-F6ED-487C-8215-A4D94892BCF1}" destId="{42BFBBAB-D670-4A05-89D4-79F0000504AA}" srcOrd="0" destOrd="0" presId="urn:microsoft.com/office/officeart/2018/2/layout/IconCircleList"/>
    <dgm:cxn modelId="{BD6FEE19-7A18-4F6F-83B4-E8304E90EA83}" type="presParOf" srcId="{1832BC94-F6ED-487C-8215-A4D94892BCF1}" destId="{3D977DA3-7D4E-47E8-859E-9102C09E3817}" srcOrd="1" destOrd="0" presId="urn:microsoft.com/office/officeart/2018/2/layout/IconCircleList"/>
    <dgm:cxn modelId="{185F4CB1-ABDD-4F27-B00F-8085F2BEABDE}" type="presParOf" srcId="{1832BC94-F6ED-487C-8215-A4D94892BCF1}" destId="{AACD42C2-8CD3-4433-B88C-7908926A58EB}" srcOrd="2" destOrd="0" presId="urn:microsoft.com/office/officeart/2018/2/layout/IconCircleList"/>
    <dgm:cxn modelId="{0CE8C070-3CA6-4092-A7AC-42CCCA5FF915}" type="presParOf" srcId="{1832BC94-F6ED-487C-8215-A4D94892BCF1}" destId="{A24C9F45-B8F1-48F8-BA24-F3FF980B88EE}" srcOrd="3" destOrd="0" presId="urn:microsoft.com/office/officeart/2018/2/layout/IconCircleList"/>
    <dgm:cxn modelId="{20B19CCE-E605-42BE-82FB-FEB87D5FDCD5}" type="presParOf" srcId="{2C00957A-2874-48B5-AA22-AE75D3BBDEDC}" destId="{6DE32435-A104-4F44-B85C-8CD23B70A3D3}" srcOrd="9" destOrd="0" presId="urn:microsoft.com/office/officeart/2018/2/layout/IconCircleList"/>
    <dgm:cxn modelId="{847AD19B-07CF-4FAF-9804-D4BCBB8A4739}" type="presParOf" srcId="{2C00957A-2874-48B5-AA22-AE75D3BBDEDC}" destId="{2D8628E9-E8A8-4EC1-8525-C81648BAC3F8}" srcOrd="10" destOrd="0" presId="urn:microsoft.com/office/officeart/2018/2/layout/IconCircleList"/>
    <dgm:cxn modelId="{369C7020-2E08-4B83-B27E-34CD66862025}" type="presParOf" srcId="{2D8628E9-E8A8-4EC1-8525-C81648BAC3F8}" destId="{6BC3AEA7-E66E-466B-BE8A-6C611103A1BC}" srcOrd="0" destOrd="0" presId="urn:microsoft.com/office/officeart/2018/2/layout/IconCircleList"/>
    <dgm:cxn modelId="{F62EE6AA-FAA0-4CE8-8250-B9A55A9EB005}" type="presParOf" srcId="{2D8628E9-E8A8-4EC1-8525-C81648BAC3F8}" destId="{2628359D-8097-40DC-9640-2815C5C6128B}" srcOrd="1" destOrd="0" presId="urn:microsoft.com/office/officeart/2018/2/layout/IconCircleList"/>
    <dgm:cxn modelId="{B25BD1B8-CCC5-45F0-967F-516D7A078E3B}" type="presParOf" srcId="{2D8628E9-E8A8-4EC1-8525-C81648BAC3F8}" destId="{23252D8C-6739-4DC1-84F6-0EED4D4C106F}" srcOrd="2" destOrd="0" presId="urn:microsoft.com/office/officeart/2018/2/layout/IconCircleList"/>
    <dgm:cxn modelId="{45FE3AEB-13B9-4332-B207-D447EAA938DE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SA in 17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Left SA on 17 April 2024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77 days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Lightweight</a:t>
          </a:r>
          <a:endParaRPr lang="en-US" sz="19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Powerful</a:t>
          </a:r>
          <a:endParaRPr lang="en-US" sz="19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Source code editor </a:t>
          </a:r>
          <a:endParaRPr lang="en-US" sz="19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Windows,</a:t>
          </a:r>
          <a:br>
            <a:rPr lang="en-US" sz="1900" b="0" i="0" kern="1200"/>
          </a:br>
          <a:r>
            <a:rPr lang="en-US" sz="1900" b="0" i="0" kern="1200"/>
            <a:t>macOS, Linux</a:t>
          </a:r>
          <a:endParaRPr lang="en-US" sz="19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Rich ecosystem of</a:t>
          </a:r>
          <a:br>
            <a:rPr lang="en-US" sz="1900" b="0" i="0" kern="1200" dirty="0"/>
          </a:br>
          <a:r>
            <a:rPr lang="en-US" sz="1900" b="0" i="0" kern="1200" dirty="0"/>
            <a:t>extensions</a:t>
          </a:r>
          <a:endParaRPr lang="en-US" sz="1900" kern="1200" dirty="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cloud native, </a:t>
          </a:r>
          <a:r>
            <a:rPr lang="en-US" sz="1800" b="1" kern="1200" dirty="0"/>
            <a:t>distributed</a:t>
          </a:r>
          <a:r>
            <a:rPr lang="en-US" sz="1800" kern="1200" dirty="0"/>
            <a:t> apps</a:t>
          </a:r>
        </a:p>
      </dsp:txBody>
      <dsp:txXfrm>
        <a:off x="1523187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Emphasize </a:t>
          </a:r>
          <a:r>
            <a:rPr lang="en-US" sz="1800" b="1" kern="1200" dirty="0"/>
            <a:t>scalability</a:t>
          </a:r>
          <a:r>
            <a:rPr lang="en-US" sz="1800" kern="1200" dirty="0"/>
            <a:t>, </a:t>
          </a:r>
          <a:r>
            <a:rPr lang="en-US" sz="1800" b="1" kern="1200" dirty="0"/>
            <a:t>resilience</a:t>
          </a:r>
          <a:r>
            <a:rPr lang="en-US" sz="1800" kern="1200" dirty="0"/>
            <a:t>, and </a:t>
          </a:r>
          <a:r>
            <a:rPr lang="en-US" sz="1800" b="1" kern="1200" dirty="0"/>
            <a:t>observability</a:t>
          </a:r>
        </a:p>
      </dsp:txBody>
      <dsp:txXfrm>
        <a:off x="5239794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</a:t>
          </a:r>
          <a:r>
            <a:rPr lang="en-US" sz="1800" kern="1200" dirty="0"/>
            <a:t> service integration with NuGet packages</a:t>
          </a:r>
        </a:p>
      </dsp:txBody>
      <dsp:txXfrm>
        <a:off x="8956401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</a:t>
          </a:r>
          <a:r>
            <a:rPr lang="en-US" sz="1800" b="1" kern="1200" dirty="0"/>
            <a:t>modular</a:t>
          </a:r>
          <a:r>
            <a:rPr lang="en-US" sz="1800" kern="1200" dirty="0"/>
            <a:t> apps with </a:t>
          </a:r>
          <a:r>
            <a:rPr lang="en-US" sz="1800" b="1" kern="1200" dirty="0"/>
            <a:t>microservice</a:t>
          </a:r>
          <a:r>
            <a:rPr lang="en-US" sz="1800" kern="1200" dirty="0"/>
            <a:t> architecture</a:t>
          </a:r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Simplify </a:t>
          </a:r>
          <a:r>
            <a:rPr lang="en-US" sz="1800" b="1" kern="1200" dirty="0"/>
            <a:t>orchestration</a:t>
          </a:r>
          <a:r>
            <a:rPr lang="en-US" sz="1800" kern="1200" dirty="0"/>
            <a:t> and </a:t>
          </a:r>
          <a:r>
            <a:rPr lang="en-US" sz="1800" b="1" kern="1200" dirty="0"/>
            <a:t>configuration</a:t>
          </a:r>
          <a:r>
            <a:rPr lang="en-US" sz="1800" kern="1200" dirty="0"/>
            <a:t> management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Consistent</a:t>
          </a:r>
          <a:r>
            <a:rPr lang="en-US" sz="1800" kern="1200" dirty="0"/>
            <a:t> tooling across Visual Studio, VS Code, and CLI</a:t>
          </a:r>
        </a:p>
      </dsp:txBody>
      <dsp:txXfrm>
        <a:off x="8956401" y="2664605"/>
        <a:ext cx="2199964" cy="933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1023737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1164774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839258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Cloud-ready stack for building distributed, cloud-native applications with .NET</a:t>
          </a:r>
        </a:p>
      </dsp:txBody>
      <dsp:txXfrm>
        <a:off x="1839258" y="56439"/>
        <a:ext cx="1583070" cy="671605"/>
      </dsp:txXfrm>
    </dsp:sp>
    <dsp:sp modelId="{7506BF42-C1E2-4F56-9239-9B7D5A2993D9}">
      <dsp:nvSpPr>
        <dsp:cNvPr id="0" name=""/>
        <dsp:cNvSpPr/>
      </dsp:nvSpPr>
      <dsp:spPr>
        <a:xfrm>
          <a:off x="369816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383920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451368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Emphasizes scalability, resilience, and observability</a:t>
          </a:r>
        </a:p>
      </dsp:txBody>
      <dsp:txXfrm>
        <a:off x="4513687" y="56439"/>
        <a:ext cx="1583070" cy="671605"/>
      </dsp:txXfrm>
    </dsp:sp>
    <dsp:sp modelId="{5FA81A52-37E5-4C80-9B8F-95EC7AB60DFC}">
      <dsp:nvSpPr>
        <dsp:cNvPr id="0" name=""/>
        <dsp:cNvSpPr/>
      </dsp:nvSpPr>
      <dsp:spPr>
        <a:xfrm>
          <a:off x="637259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651363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718811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Utilizes NuGet packages for standardized integration of cloud services like databases and messaging</a:t>
          </a:r>
        </a:p>
      </dsp:txBody>
      <dsp:txXfrm>
        <a:off x="7188117" y="56439"/>
        <a:ext cx="1583070" cy="671605"/>
      </dsp:txXfrm>
    </dsp:sp>
    <dsp:sp modelId="{8B37C509-089F-447E-98CD-2A0B41BA1F1E}">
      <dsp:nvSpPr>
        <dsp:cNvPr id="0" name=""/>
        <dsp:cNvSpPr/>
      </dsp:nvSpPr>
      <dsp:spPr>
        <a:xfrm>
          <a:off x="1023737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1164774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839258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Supports microservices architecture for modular application development</a:t>
          </a:r>
        </a:p>
      </dsp:txBody>
      <dsp:txXfrm>
        <a:off x="1839258" y="1026280"/>
        <a:ext cx="1583070" cy="671605"/>
      </dsp:txXfrm>
    </dsp:sp>
    <dsp:sp modelId="{42BFBBAB-D670-4A05-89D4-79F0000504AA}">
      <dsp:nvSpPr>
        <dsp:cNvPr id="0" name=""/>
        <dsp:cNvSpPr/>
      </dsp:nvSpPr>
      <dsp:spPr>
        <a:xfrm>
          <a:off x="369816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383920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451368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Simplifies application orchestration and configuration management</a:t>
          </a:r>
        </a:p>
      </dsp:txBody>
      <dsp:txXfrm>
        <a:off x="4513687" y="1026280"/>
        <a:ext cx="1583070" cy="671605"/>
      </dsp:txXfrm>
    </dsp:sp>
    <dsp:sp modelId="{6BC3AEA7-E66E-466B-BE8A-6C611103A1BC}">
      <dsp:nvSpPr>
        <dsp:cNvPr id="0" name=""/>
        <dsp:cNvSpPr/>
      </dsp:nvSpPr>
      <dsp:spPr>
        <a:xfrm>
          <a:off x="637259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651363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718811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consistent tooling across Visual Studio, VS Code, and CLI for seamless development</a:t>
          </a:r>
        </a:p>
      </dsp:txBody>
      <dsp:txXfrm>
        <a:off x="7188117" y="1026280"/>
        <a:ext cx="1583070" cy="671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7/2/24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sv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5C35B-5F0B-665E-3967-52ACB99F9B2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/core/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/hybrid</a:t>
            </a:r>
          </a:p>
        </p:txBody>
      </p: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96CDE-21FB-BB7F-A038-0F1090796B4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platform.uno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071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84B9-233B-2420-11B6-7563D25B3B2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www.avaloniaui.net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943ABB-050C-2ECD-B934-0B5281417D32}"/>
              </a:ext>
            </a:extLst>
          </p:cNvPr>
          <p:cNvGrpSpPr/>
          <p:nvPr/>
        </p:nvGrpSpPr>
        <p:grpSpPr>
          <a:xfrm>
            <a:off x="3243288" y="1272120"/>
            <a:ext cx="5599777" cy="1167241"/>
            <a:chOff x="3219764" y="2719154"/>
            <a:chExt cx="5599777" cy="116724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E9D2682-FD18-C0C7-7E4E-E69679DB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19764" y="2766727"/>
              <a:ext cx="1072095" cy="1072094"/>
            </a:xfrm>
            <a:prstGeom prst="rect">
              <a:avLst/>
            </a:prstGeom>
          </p:spPr>
        </p:pic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645D2266-2D81-701E-4C9B-C91D56D5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93450" y="2808561"/>
              <a:ext cx="988426" cy="988426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A31B7F88-A356-1729-AC41-72B3F446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83467" y="2719154"/>
              <a:ext cx="1167241" cy="1167241"/>
            </a:xfrm>
            <a:prstGeom prst="rect">
              <a:avLst/>
            </a:prstGeom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09D1514-A295-3252-7472-CF375231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652300" y="2719154"/>
              <a:ext cx="1167241" cy="11672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8D950-F509-8E9A-8577-93E4798BFB4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code.visualstudio.com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145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AEA7-E678-5B55-6F07-9D2F636DFFA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2221-DFD5-4EE9-62CC-718AAEA396E5}"/>
              </a:ext>
            </a:extLst>
          </p:cNvPr>
          <p:cNvSpPr txBox="1"/>
          <p:nvPr/>
        </p:nvSpPr>
        <p:spPr>
          <a:xfrm>
            <a:off x="863574" y="3025113"/>
            <a:ext cx="2809976" cy="1549591"/>
          </a:xfrm>
          <a:prstGeom prst="rect">
            <a:avLst/>
          </a:prstGeom>
          <a:solidFill>
            <a:srgbClr val="191B21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Solution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Native Test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Hot Reload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D76F0-0EE9-FB15-1A5B-776D3D06DE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2990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09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227E5-26D9-CA50-4C74-57444DF94203}"/>
              </a:ext>
            </a:extLst>
          </p:cNvPr>
          <p:cNvSpPr txBox="1"/>
          <p:nvPr/>
        </p:nvSpPr>
        <p:spPr>
          <a:xfrm>
            <a:off x="4722834" y="3689247"/>
            <a:ext cx="2809976" cy="13590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Solution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Native Test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Hot Reload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NuGet Gallery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patcx.vscode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nuget</a:t>
            </a:r>
            <a:r>
              <a:rPr lang="en-US" dirty="0">
                <a:solidFill>
                  <a:schemeClr val="bg1"/>
                </a:solidFill>
              </a:rPr>
              <a:t>-gallery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7B4F2-C155-FEF5-E13D-2DA576CB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1" y="-1583477"/>
            <a:ext cx="11343904" cy="654522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95FF20-7B0E-03B8-31ED-0357A179D6DA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302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VS Code + .NET MAUI + Hot Reload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16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5042452" y="694360"/>
            <a:ext cx="2100470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09528" y="493719"/>
            <a:ext cx="2766316" cy="276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4126E-38FA-E2B3-3633-B62B6264111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</a:t>
            </a:r>
          </a:p>
        </p:txBody>
      </p:sp>
    </p:spTree>
    <p:extLst>
      <p:ext uri="{BB962C8B-B14F-4D97-AF65-F5344CB8AC3E}">
        <p14:creationId xmlns:p14="http://schemas.microsoft.com/office/powerpoint/2010/main" val="303485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Opinionated &amp; Cloud Ready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60068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15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Host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741714" y="159027"/>
            <a:ext cx="8708572" cy="4645404"/>
          </a:xfrm>
          <a:prstGeom prst="roundRect">
            <a:avLst>
              <a:gd name="adj" fmla="val 584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DistributedApplication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.AddParameter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secret: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AddSqlServer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password: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WithExternalHttpEndpoints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().Run();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F095C-2CEC-07C9-DCEC-1EC6E4748D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/dotnet/aspire/fundamentals/app-host-overview</a:t>
            </a:r>
          </a:p>
        </p:txBody>
      </p:sp>
    </p:spTree>
    <p:extLst>
      <p:ext uri="{BB962C8B-B14F-4D97-AF65-F5344CB8AC3E}">
        <p14:creationId xmlns:p14="http://schemas.microsoft.com/office/powerpoint/2010/main" val="301851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FC3F8-6044-F510-2249-6E15D336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9047-2F9F-2D51-4C4B-5F03E403E0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</p:spTree>
    <p:extLst>
      <p:ext uri="{BB962C8B-B14F-4D97-AF65-F5344CB8AC3E}">
        <p14:creationId xmlns:p14="http://schemas.microsoft.com/office/powerpoint/2010/main" val="1881324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27D553-E41F-0710-6701-634F715F8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6E267-2100-9924-0A31-7F5E45E9751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A47-D200-A387-4818-388E3CEB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0" r="33" b="24189"/>
          <a:stretch/>
        </p:blipFill>
        <p:spPr>
          <a:xfrm>
            <a:off x="489653" y="763200"/>
            <a:ext cx="11202650" cy="47370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9208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070C4B-0BF9-7412-CC5C-474B8A83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4E0BF-AA99-7250-BE93-37992C571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" t="252" r="-100" b="16656"/>
          <a:stretch/>
        </p:blipFill>
        <p:spPr>
          <a:xfrm>
            <a:off x="507600" y="766800"/>
            <a:ext cx="11202649" cy="47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6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www.nuget.org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packages?q</a:t>
            </a:r>
            <a:r>
              <a:rPr lang="en-US" dirty="0">
                <a:solidFill>
                  <a:schemeClr val="bg1"/>
                </a:solidFill>
              </a:rPr>
              <a:t>=owner%3Aaspire+tag%3Acomponent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06BA0-322C-6BA4-8C59-A65BB283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5" y="251792"/>
            <a:ext cx="9402950" cy="5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0563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52886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 Manifest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72374" y="286870"/>
            <a:ext cx="11647252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--publisher manifest --output-path aspire-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manifest.json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72374" y="1306718"/>
            <a:ext cx="11647252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numCol="3" rtlCol="0" anchor="ctr">
            <a:noAutofit/>
          </a:bodyPr>
          <a:lstStyle/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"resources":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"parameter.v0",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"value":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sqlpassword.inputs.value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"inputs":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"value":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"type": "string",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"secret":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"container.v0",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"Server={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sqlserver.bindings.tcp.host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User ID=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sa;Password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TrustServerCertificate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"image":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/server:2022-latest",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"ACCEPT_EULA": "Y",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"MSSQL_SA_PASSWORD":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1433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"value.v0",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};Database=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ConnectionStrings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"services__teamapi__https__0":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teamapi.bindings.https.url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43B3E-CA41-08D8-7B83-B56F0C8277BC}"/>
              </a:ext>
            </a:extLst>
          </p:cNvPr>
          <p:cNvCxnSpPr>
            <a:cxnSpLocks/>
          </p:cNvCxnSpPr>
          <p:nvPr/>
        </p:nvCxnSpPr>
        <p:spPr>
          <a:xfrm>
            <a:off x="424712" y="1708484"/>
            <a:ext cx="0" cy="1010653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321BF-129B-E6A4-F029-ADBCEBDDE6B1}"/>
              </a:ext>
            </a:extLst>
          </p:cNvPr>
          <p:cNvCxnSpPr>
            <a:cxnSpLocks/>
          </p:cNvCxnSpPr>
          <p:nvPr/>
        </p:nvCxnSpPr>
        <p:spPr>
          <a:xfrm>
            <a:off x="424712" y="2821405"/>
            <a:ext cx="0" cy="1876927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EA277A-C2F2-7586-40F7-451C63B519B4}"/>
              </a:ext>
            </a:extLst>
          </p:cNvPr>
          <p:cNvCxnSpPr>
            <a:cxnSpLocks/>
          </p:cNvCxnSpPr>
          <p:nvPr/>
        </p:nvCxnSpPr>
        <p:spPr>
          <a:xfrm>
            <a:off x="4210648" y="1708484"/>
            <a:ext cx="0" cy="348916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6079C-2245-A89C-13C5-BFB99A536B24}"/>
              </a:ext>
            </a:extLst>
          </p:cNvPr>
          <p:cNvCxnSpPr>
            <a:cxnSpLocks/>
          </p:cNvCxnSpPr>
          <p:nvPr/>
        </p:nvCxnSpPr>
        <p:spPr>
          <a:xfrm>
            <a:off x="4210648" y="2147637"/>
            <a:ext cx="0" cy="2460458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90F791-580A-10BF-F32A-F2417DD07B8A}"/>
              </a:ext>
            </a:extLst>
          </p:cNvPr>
          <p:cNvCxnSpPr>
            <a:cxnSpLocks/>
          </p:cNvCxnSpPr>
          <p:nvPr/>
        </p:nvCxnSpPr>
        <p:spPr>
          <a:xfrm>
            <a:off x="8002600" y="1491916"/>
            <a:ext cx="0" cy="2785310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D852D7-A384-084F-3446-4BB6A799F11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/dotnet/aspire/deployment/overview</a:t>
            </a:r>
          </a:p>
        </p:txBody>
      </p:sp>
    </p:spTree>
    <p:extLst>
      <p:ext uri="{BB962C8B-B14F-4D97-AF65-F5344CB8AC3E}">
        <p14:creationId xmlns:p14="http://schemas.microsoft.com/office/powerpoint/2010/main" val="28679685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NuGet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.org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solidFill>
            <a:schemeClr val="bg1"/>
          </a:solidFill>
          <a:ln w="1651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nuget.org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97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20B0B-1440-964E-6F82-8196561D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7" y="179882"/>
            <a:ext cx="11059226" cy="605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8DFB-3BC4-B3CA-7C22-FFFBDC83492F}"/>
              </a:ext>
            </a:extLst>
          </p:cNvPr>
          <p:cNvSpPr/>
          <p:nvPr/>
        </p:nvSpPr>
        <p:spPr>
          <a:xfrm>
            <a:off x="2593298" y="1424066"/>
            <a:ext cx="7030387" cy="554636"/>
          </a:xfrm>
          <a:prstGeom prst="rect">
            <a:avLst/>
          </a:prstGeom>
          <a:solidFill>
            <a:srgbClr val="0048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50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056133-825B-CF09-5CD6-245783645227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3420FB-023E-37EC-4778-3B7AB0E58D0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18B54-DDD3-6D4F-BE4E-98FBA7AA8E93}"/>
              </a:ext>
            </a:extLst>
          </p:cNvPr>
          <p:cNvSpPr/>
          <p:nvPr/>
        </p:nvSpPr>
        <p:spPr>
          <a:xfrm>
            <a:off x="6613105" y="2742935"/>
            <a:ext cx="995704" cy="1012298"/>
          </a:xfrm>
          <a:prstGeom prst="roundRect">
            <a:avLst/>
          </a:prstGeom>
          <a:solidFill>
            <a:srgbClr val="502BD2"/>
          </a:solidFill>
          <a:ln w="165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688715" y="2826842"/>
            <a:ext cx="844484" cy="8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08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INotifyPropertyChanged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event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PropertyChangedEventHandler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protected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?.Invoke(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6CCB5-113E-BDE8-7F74-747B4C3B93C4}"/>
              </a:ext>
            </a:extLst>
          </p:cNvPr>
          <p:cNvSpPr/>
          <p:nvPr/>
        </p:nvSpPr>
        <p:spPr>
          <a:xfrm>
            <a:off x="5891514" y="370390"/>
            <a:ext cx="2534856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C529-CE2F-F45D-372B-C34F58803E05}"/>
              </a:ext>
            </a:extLst>
          </p:cNvPr>
          <p:cNvSpPr/>
          <p:nvPr/>
        </p:nvSpPr>
        <p:spPr>
          <a:xfrm>
            <a:off x="2133600" y="4778476"/>
            <a:ext cx="8344930" cy="1041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85E02-140F-FED9-B90D-00378ABF8FE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806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D9CC5-97F8-D6F1-1666-19CE8D374724}"/>
              </a:ext>
            </a:extLst>
          </p:cNvPr>
          <p:cNvSpPr/>
          <p:nvPr/>
        </p:nvSpPr>
        <p:spPr>
          <a:xfrm>
            <a:off x="4729978" y="1964412"/>
            <a:ext cx="2622291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79D21-F479-9EA8-1E24-17D60F80B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63828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7F31B-DD47-0031-6ED9-C706EBB26508}"/>
              </a:ext>
            </a:extLst>
          </p:cNvPr>
          <p:cNvSpPr/>
          <p:nvPr/>
        </p:nvSpPr>
        <p:spPr>
          <a:xfrm>
            <a:off x="2083633" y="869430"/>
            <a:ext cx="3462728" cy="1993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FAA-AC8D-E38E-5347-BB1DBFFFE72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3247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858F5-90B0-ACF7-1405-D08BFEA4B134}"/>
              </a:ext>
            </a:extLst>
          </p:cNvPr>
          <p:cNvSpPr/>
          <p:nvPr/>
        </p:nvSpPr>
        <p:spPr>
          <a:xfrm>
            <a:off x="2113613" y="2938072"/>
            <a:ext cx="6910466" cy="1798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D2B3E-F932-9DB3-773C-9EEE649F4B4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843779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354C8-194B-B07D-5FAE-85C47FB7BF7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65809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4B70CE-4901-737B-0AFF-9F6F9F2BA3AC}"/>
              </a:ext>
            </a:extLst>
          </p:cNvPr>
          <p:cNvSpPr/>
          <p:nvPr/>
        </p:nvSpPr>
        <p:spPr>
          <a:xfrm>
            <a:off x="4469306" y="535675"/>
            <a:ext cx="3218412" cy="3272050"/>
          </a:xfrm>
          <a:prstGeom prst="roundRect">
            <a:avLst/>
          </a:prstGeom>
          <a:solidFill>
            <a:srgbClr val="502BD2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9A42-125D-FCFC-8566-67B64529B83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dot.net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25835-5D10-77CC-4CE4-6D1281D9163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350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{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05C44-6619-2706-C9B0-37B358F94D0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2870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55FEE1-945A-E96C-C6F9-3DC1D5FF78D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05794" y="2663014"/>
            <a:ext cx="1144711" cy="11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154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MauiProgram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static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UseMauiCommunityToolkit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&lt;- this line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93C9-D4AE-6900-833F-435B22B5DAA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/get-started</a:t>
            </a:r>
          </a:p>
        </p:txBody>
      </p:sp>
    </p:spTree>
    <p:extLst>
      <p:ext uri="{BB962C8B-B14F-4D97-AF65-F5344CB8AC3E}">
        <p14:creationId xmlns:p14="http://schemas.microsoft.com/office/powerpoint/2010/main" val="3527866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x:Class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CommunityToolkit.Maui.Sample.Pages.MyPage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/dotnet/2021/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winfx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/2009/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xaml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xmlns:toolkit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/dotnet/2022/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/toolkit"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&lt;Grid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"*,Auto,*"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5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toolkit:CameraView</a:t>
            </a:r>
            <a:endParaRPr lang="en-US" sz="15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"Capture Image"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&lt;Image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&lt;/Grid&gt;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3C1B-B0F4-38F6-7150-5F7089C9EC8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23885172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.CaptureImage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e.Media.CopyTo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.Position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Dispatcher.Dispatch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.Source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ImageSource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.FromStream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36DD2-636D-6FB8-171A-F9FDA78DC69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4233367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E6C69-EA7F-2AA0-AFE1-0C882586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501" y="179882"/>
            <a:ext cx="2870997" cy="5996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5C1B5-0501-F1B3-0225-85339A32329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36680552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202574-E0A5-3BAB-A969-45FCF35A268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/guides/docker-overview</a:t>
            </a:r>
          </a:p>
        </p:txBody>
      </p: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"ACCEPT_EULA=Y"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"MSSQL_SA_PASSWORD=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/var/opt/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8F644-E817-85BE-9CD3-6EF3ECCDFE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-server-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B22-D7EA-8282-31D9-BF13B28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78460-9501-D320-4786-785C45509311}"/>
              </a:ext>
            </a:extLst>
          </p:cNvPr>
          <p:cNvSpPr txBox="1"/>
          <p:nvPr/>
        </p:nvSpPr>
        <p:spPr>
          <a:xfrm>
            <a:off x="1097281" y="2173357"/>
            <a:ext cx="1005840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Windows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since 2002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to introduce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building web, GUI and console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EF5A7-9487-2D78-A955-AF9813F17D31}"/>
              </a:ext>
            </a:extLst>
          </p:cNvPr>
          <p:cNvSpPr txBox="1"/>
          <p:nvPr/>
        </p:nvSpPr>
        <p:spPr>
          <a:xfrm rot="20539365">
            <a:off x="-1064769" y="2735262"/>
            <a:ext cx="14321539" cy="1387476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Thanks, but no 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B2336-7405-BC3D-7BA7-9F04333CA269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/dotnet/framework</a:t>
            </a:r>
          </a:p>
        </p:txBody>
      </p:sp>
    </p:spTree>
    <p:extLst>
      <p:ext uri="{BB962C8B-B14F-4D97-AF65-F5344CB8AC3E}">
        <p14:creationId xmlns:p14="http://schemas.microsoft.com/office/powerpoint/2010/main" val="2116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ms-mssql.mssql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Docker +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SQL Server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Demo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6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78DBFD-0A42-B680-BE58-8DF294465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/azure/developer/dev-tunnels</a:t>
            </a:r>
          </a:p>
        </p:txBody>
      </p:sp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457200"/>
            <a:ext cx="7643533" cy="4085150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D2AB5B3-C2CD-04FE-4DCE-DD2BA95FC6D1}"/>
              </a:ext>
            </a:extLst>
          </p:cNvPr>
          <p:cNvSpPr/>
          <p:nvPr/>
        </p:nvSpPr>
        <p:spPr>
          <a:xfrm>
            <a:off x="864973" y="1580071"/>
            <a:ext cx="10589741" cy="62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27E79-865F-0F3B-9845-63957230AEC7}"/>
              </a:ext>
            </a:extLst>
          </p:cNvPr>
          <p:cNvGrpSpPr/>
          <p:nvPr/>
        </p:nvGrpSpPr>
        <p:grpSpPr>
          <a:xfrm>
            <a:off x="713777" y="1045706"/>
            <a:ext cx="10707110" cy="4483233"/>
            <a:chOff x="1309397" y="1151448"/>
            <a:chExt cx="9479451" cy="39691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AF2A4B-3805-16A2-4CE2-648C03FE4332}"/>
                </a:ext>
              </a:extLst>
            </p:cNvPr>
            <p:cNvGrpSpPr/>
            <p:nvPr/>
          </p:nvGrpSpPr>
          <p:grpSpPr>
            <a:xfrm>
              <a:off x="1309397" y="1552610"/>
              <a:ext cx="9479451" cy="1723172"/>
              <a:chOff x="1324830" y="2286203"/>
              <a:chExt cx="9479451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94C5AD30-E368-BDDD-711D-4567AAA93DB6}"/>
                  </a:ext>
                </a:extLst>
              </p:cNvPr>
              <p:cNvSpPr/>
              <p:nvPr/>
            </p:nvSpPr>
            <p:spPr bwMode="auto">
              <a:xfrm rot="10800000" flipH="1" flipV="1">
                <a:off x="1324830" y="2286203"/>
                <a:ext cx="9479451" cy="1723172"/>
              </a:xfrm>
              <a:prstGeom prst="roundRect">
                <a:avLst>
                  <a:gd name="adj" fmla="val 7335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EA3239-4139-DD61-75FA-1E6C06BE50B2}"/>
                  </a:ext>
                </a:extLst>
              </p:cNvPr>
              <p:cNvSpPr txBox="1"/>
              <p:nvPr/>
            </p:nvSpPr>
            <p:spPr>
              <a:xfrm>
                <a:off x="3117899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Web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00DF6-4BE8-3903-838A-309E18B1F1F0}"/>
                  </a:ext>
                </a:extLst>
              </p:cNvPr>
              <p:cNvSpPr txBox="1"/>
              <p:nvPr/>
            </p:nvSpPr>
            <p:spPr>
              <a:xfrm>
                <a:off x="5547658" y="3629394"/>
                <a:ext cx="1206947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Mobile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485F5-D1B0-034F-7A42-B3BF2F782007}"/>
                  </a:ext>
                </a:extLst>
              </p:cNvPr>
              <p:cNvSpPr txBox="1"/>
              <p:nvPr/>
            </p:nvSpPr>
            <p:spPr>
              <a:xfrm>
                <a:off x="6744862" y="3629394"/>
                <a:ext cx="120698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Gaming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078FB-4F65-10FC-F4E2-870E1BD8A575}"/>
                  </a:ext>
                </a:extLst>
              </p:cNvPr>
              <p:cNvSpPr txBox="1"/>
              <p:nvPr/>
            </p:nvSpPr>
            <p:spPr>
              <a:xfrm>
                <a:off x="7898956" y="3629394"/>
                <a:ext cx="125127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IoT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E7C14-3400-B270-5130-9200AD8FF50E}"/>
                  </a:ext>
                </a:extLst>
              </p:cNvPr>
              <p:cNvSpPr txBox="1"/>
              <p:nvPr/>
            </p:nvSpPr>
            <p:spPr>
              <a:xfrm>
                <a:off x="9084466" y="3629394"/>
                <a:ext cx="119596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AI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FBFF-D917-5685-826F-D59BC7DD15F4}"/>
                  </a:ext>
                </a:extLst>
              </p:cNvPr>
              <p:cNvSpPr txBox="1"/>
              <p:nvPr/>
            </p:nvSpPr>
            <p:spPr>
              <a:xfrm>
                <a:off x="4327534" y="3629394"/>
                <a:ext cx="1251269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Desktop</a:t>
                </a:r>
              </a:p>
            </p:txBody>
          </p:sp>
          <p:sp>
            <p:nvSpPr>
              <p:cNvPr id="12" name="Freeform: Shape 262">
                <a:extLst>
                  <a:ext uri="{FF2B5EF4-FFF2-40B4-BE49-F238E27FC236}">
                    <a16:creationId xmlns:a16="http://schemas.microsoft.com/office/drawing/2014/main" id="{83E534EC-B620-A7E1-E0C1-CADDD2ECF667}"/>
                  </a:ext>
                </a:extLst>
              </p:cNvPr>
              <p:cNvSpPr/>
              <p:nvPr/>
            </p:nvSpPr>
            <p:spPr>
              <a:xfrm>
                <a:off x="3781366" y="3229573"/>
                <a:ext cx="6207" cy="6207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F85BF-981D-C339-D71F-A436FBBB4307}"/>
                  </a:ext>
                </a:extLst>
              </p:cNvPr>
              <p:cNvSpPr txBox="1"/>
              <p:nvPr/>
            </p:nvSpPr>
            <p:spPr>
              <a:xfrm>
                <a:off x="1911575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9B2161ED-06C0-1986-CFF5-018CD7FB9F1A}"/>
                  </a:ext>
                </a:extLst>
              </p:cNvPr>
              <p:cNvSpPr/>
              <p:nvPr/>
            </p:nvSpPr>
            <p:spPr>
              <a:xfrm>
                <a:off x="2250915" y="3079673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3B7DFCE4-9F93-9DFC-CEBA-73E2D675D7AC}"/>
                  </a:ext>
                </a:extLst>
              </p:cNvPr>
              <p:cNvSpPr/>
              <p:nvPr/>
            </p:nvSpPr>
            <p:spPr>
              <a:xfrm>
                <a:off x="4683289" y="2992747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56D83FD5-9A38-959F-31C0-A4625C149FB4}"/>
                  </a:ext>
                </a:extLst>
              </p:cNvPr>
              <p:cNvSpPr/>
              <p:nvPr/>
            </p:nvSpPr>
            <p:spPr>
              <a:xfrm>
                <a:off x="5970867" y="2921474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D216CD48-B10C-1C45-3EF1-B9F2002F5B9E}"/>
                  </a:ext>
                </a:extLst>
              </p:cNvPr>
              <p:cNvSpPr/>
              <p:nvPr/>
            </p:nvSpPr>
            <p:spPr>
              <a:xfrm>
                <a:off x="7070524" y="303493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1952B009-BD94-C4E1-EC5D-A5760AF069AA}"/>
                  </a:ext>
                </a:extLst>
              </p:cNvPr>
              <p:cNvSpPr/>
              <p:nvPr/>
            </p:nvSpPr>
            <p:spPr>
              <a:xfrm>
                <a:off x="8233519" y="2943564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9" name="Graphic 1080">
                <a:extLst>
                  <a:ext uri="{FF2B5EF4-FFF2-40B4-BE49-F238E27FC236}">
                    <a16:creationId xmlns:a16="http://schemas.microsoft.com/office/drawing/2014/main" id="{76E2D947-14D3-B550-0117-53D6A57F442D}"/>
                  </a:ext>
                </a:extLst>
              </p:cNvPr>
              <p:cNvSpPr/>
              <p:nvPr/>
            </p:nvSpPr>
            <p:spPr>
              <a:xfrm>
                <a:off x="9442695" y="2982012"/>
                <a:ext cx="457200" cy="456971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" name="Graphic 1074">
                <a:extLst>
                  <a:ext uri="{FF2B5EF4-FFF2-40B4-BE49-F238E27FC236}">
                    <a16:creationId xmlns:a16="http://schemas.microsoft.com/office/drawing/2014/main" id="{8F07EBB6-1764-C0BB-D8AD-C681AF1367C8}"/>
                  </a:ext>
                </a:extLst>
              </p:cNvPr>
              <p:cNvSpPr/>
              <p:nvPr/>
            </p:nvSpPr>
            <p:spPr>
              <a:xfrm>
                <a:off x="3515283" y="2992747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9EE4F-4AE0-3286-FAC5-F29299019C47}"/>
                </a:ext>
              </a:extLst>
            </p:cNvPr>
            <p:cNvGrpSpPr/>
            <p:nvPr/>
          </p:nvGrpSpPr>
          <p:grpSpPr>
            <a:xfrm>
              <a:off x="1309397" y="3529310"/>
              <a:ext cx="9479451" cy="1591331"/>
              <a:chOff x="1324830" y="4262903"/>
              <a:chExt cx="9479451" cy="15913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26F2FE-E460-2167-EC75-A10F95988E34}"/>
                  </a:ext>
                </a:extLst>
              </p:cNvPr>
              <p:cNvGrpSpPr/>
              <p:nvPr/>
            </p:nvGrpSpPr>
            <p:grpSpPr>
              <a:xfrm>
                <a:off x="1324830" y="4262903"/>
                <a:ext cx="2899917" cy="1591331"/>
                <a:chOff x="1387603" y="4672955"/>
                <a:chExt cx="2899917" cy="1591331"/>
              </a:xfrm>
            </p:grpSpPr>
            <p:sp>
              <p:nvSpPr>
                <p:cNvPr id="47" name="Rounded Rectangle 266">
                  <a:extLst>
                    <a:ext uri="{FF2B5EF4-FFF2-40B4-BE49-F238E27FC236}">
                      <a16:creationId xmlns:a16="http://schemas.microsoft.com/office/drawing/2014/main" id="{8F0819C6-5642-711D-83A2-099875A4D94C}"/>
                    </a:ext>
                  </a:extLst>
                </p:cNvPr>
                <p:cNvSpPr/>
                <p:nvPr/>
              </p:nvSpPr>
              <p:spPr>
                <a:xfrm>
                  <a:off x="1393376" y="4672955"/>
                  <a:ext cx="288837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D2B942-877F-3973-C3E4-C5AA6F9047DF}"/>
                    </a:ext>
                  </a:extLst>
                </p:cNvPr>
                <p:cNvSpPr txBox="1"/>
                <p:nvPr/>
              </p:nvSpPr>
              <p:spPr>
                <a:xfrm>
                  <a:off x="1387603" y="5883729"/>
                  <a:ext cx="2899917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Tools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7BF773-AD40-80BA-F9D3-D922C8A6E49D}"/>
                    </a:ext>
                  </a:extLst>
                </p:cNvPr>
                <p:cNvSpPr txBox="1"/>
                <p:nvPr/>
              </p:nvSpPr>
              <p:spPr>
                <a:xfrm>
                  <a:off x="2392088" y="5233877"/>
                  <a:ext cx="1112465" cy="6116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Visual Studio</a:t>
                  </a:r>
                  <a:b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</a:b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 Code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16F701-3535-DB0C-5A9D-682F751B7080}"/>
                    </a:ext>
                  </a:extLst>
                </p:cNvPr>
                <p:cNvSpPr txBox="1"/>
                <p:nvPr/>
              </p:nvSpPr>
              <p:spPr>
                <a:xfrm>
                  <a:off x="3611243" y="5233877"/>
                  <a:ext cx="446018" cy="4890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CLI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644113A-F84C-ADA6-AA43-3BF3775A7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6835" y="4920624"/>
                  <a:ext cx="394835" cy="384048"/>
                </a:xfrm>
                <a:prstGeom prst="rect">
                  <a:avLst/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2" name="Picture 51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C977FF4-D8A7-7247-E157-B48629F5D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296" y="4920624"/>
                  <a:ext cx="384048" cy="384048"/>
                </a:xfrm>
                <a:prstGeom prst="rect">
                  <a:avLst/>
                </a:prstGeom>
                <a:noFill/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8244CC7F-9002-F191-1582-111D1A652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45" y="4895404"/>
                  <a:ext cx="434488" cy="4344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F1DC24-F0FE-555B-0434-80C0AD7B11FA}"/>
                    </a:ext>
                  </a:extLst>
                </p:cNvPr>
                <p:cNvSpPr txBox="1"/>
                <p:nvPr/>
              </p:nvSpPr>
              <p:spPr>
                <a:xfrm>
                  <a:off x="1417827" y="5233877"/>
                  <a:ext cx="1137725" cy="598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 anchor="t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/>
                      <a:cs typeface="Segoe UI Semibold" panose="020B0702040204020203" pitchFamily="34" charset="0"/>
                    </a:rPr>
                    <a:t>Visual Studio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72DE02F-C9D6-B823-7A42-B3A6E327500E}"/>
                  </a:ext>
                </a:extLst>
              </p:cNvPr>
              <p:cNvGrpSpPr/>
              <p:nvPr/>
            </p:nvGrpSpPr>
            <p:grpSpPr>
              <a:xfrm>
                <a:off x="4198119" y="4262903"/>
                <a:ext cx="3110928" cy="1591331"/>
                <a:chOff x="4198119" y="4782996"/>
                <a:chExt cx="3110928" cy="159133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560EB4-3036-D4F5-8409-1C52EC000C01}"/>
                    </a:ext>
                  </a:extLst>
                </p:cNvPr>
                <p:cNvGrpSpPr/>
                <p:nvPr/>
              </p:nvGrpSpPr>
              <p:grpSpPr>
                <a:xfrm>
                  <a:off x="4725993" y="4782996"/>
                  <a:ext cx="2583054" cy="1591331"/>
                  <a:chOff x="4536136" y="4674868"/>
                  <a:chExt cx="2583054" cy="1591331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FE8F617-E06E-C9C2-2F8D-2FFD7008FDAC}"/>
                      </a:ext>
                    </a:extLst>
                  </p:cNvPr>
                  <p:cNvGrpSpPr/>
                  <p:nvPr/>
                </p:nvGrpSpPr>
                <p:grpSpPr>
                  <a:xfrm>
                    <a:off x="4536136" y="4674868"/>
                    <a:ext cx="2583054" cy="1591331"/>
                    <a:chOff x="729514" y="4672955"/>
                    <a:chExt cx="2583054" cy="1591331"/>
                  </a:xfrm>
                </p:grpSpPr>
                <p:sp>
                  <p:nvSpPr>
                    <p:cNvPr id="42" name="Rounded Rectangle 50">
                      <a:extLst>
                        <a:ext uri="{FF2B5EF4-FFF2-40B4-BE49-F238E27FC236}">
                          <a16:creationId xmlns:a16="http://schemas.microsoft.com/office/drawing/2014/main" id="{02FEA799-C7FA-8394-D2E5-49D9984A1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4" y="4672955"/>
                      <a:ext cx="2513304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D00DF4D3-FF87-3CAF-AC46-6678F0DEF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4" y="5883729"/>
                      <a:ext cx="2513304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Operating system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FCAA4DF-CD1A-AB44-82E7-9F8FC1DD1F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0316" y="5239060"/>
                      <a:ext cx="1525228" cy="4890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Linux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4FCD0E8-54DE-DF3E-1CAA-58F164BE1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0953" y="5250606"/>
                      <a:ext cx="924659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F97F744-EE2C-0B54-BDFB-29220DB9E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4843" y="5250605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macOS</a:t>
                      </a:r>
                    </a:p>
                  </p:txBody>
                </p:sp>
              </p:grpSp>
              <p:pic>
                <p:nvPicPr>
                  <p:cNvPr id="39" name="Graphic 38">
                    <a:extLst>
                      <a:ext uri="{FF2B5EF4-FFF2-40B4-BE49-F238E27FC236}">
                        <a16:creationId xmlns:a16="http://schemas.microsoft.com/office/drawing/2014/main" id="{052FDC13-65EE-3685-D4E0-468F7C424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1051" y="4886218"/>
                    <a:ext cx="338552" cy="416253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53AEC670-E5CB-E62A-0035-ADCE279BB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6168" y="4957200"/>
                    <a:ext cx="347472" cy="347472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BBF45ADC-2CBB-3D9F-C108-120176A82D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00234" y="4881100"/>
                    <a:ext cx="318636" cy="441188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37" name="Title 34">
                  <a:extLst>
                    <a:ext uri="{FF2B5EF4-FFF2-40B4-BE49-F238E27FC236}">
                      <a16:creationId xmlns:a16="http://schemas.microsoft.com/office/drawing/2014/main" id="{5DB55011-DBEA-A87B-6A5E-ADC0320DD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98119" y="5189502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2905AD-0190-46A5-F22B-BA7CDE565087}"/>
                  </a:ext>
                </a:extLst>
              </p:cNvPr>
              <p:cNvGrpSpPr/>
              <p:nvPr/>
            </p:nvGrpSpPr>
            <p:grpSpPr>
              <a:xfrm>
                <a:off x="7205467" y="4262903"/>
                <a:ext cx="3598814" cy="1591331"/>
                <a:chOff x="7205467" y="4782996"/>
                <a:chExt cx="3598814" cy="159133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4F986D7-D9AF-5F03-EA37-EE73CABF21AC}"/>
                    </a:ext>
                  </a:extLst>
                </p:cNvPr>
                <p:cNvGrpSpPr/>
                <p:nvPr/>
              </p:nvGrpSpPr>
              <p:grpSpPr>
                <a:xfrm>
                  <a:off x="7754030" y="4782996"/>
                  <a:ext cx="3050251" cy="1591331"/>
                  <a:chOff x="6054177" y="4857079"/>
                  <a:chExt cx="3050251" cy="15913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66DB3AF-17B9-5E2E-5687-53D49491CD5A}"/>
                      </a:ext>
                    </a:extLst>
                  </p:cNvPr>
                  <p:cNvGrpSpPr/>
                  <p:nvPr/>
                </p:nvGrpSpPr>
                <p:grpSpPr>
                  <a:xfrm>
                    <a:off x="6054177" y="4857079"/>
                    <a:ext cx="3050251" cy="1591331"/>
                    <a:chOff x="729513" y="4672955"/>
                    <a:chExt cx="3050251" cy="1591331"/>
                  </a:xfrm>
                </p:grpSpPr>
                <p:sp>
                  <p:nvSpPr>
                    <p:cNvPr id="31" name="Rounded Rectangle 16">
                      <a:extLst>
                        <a:ext uri="{FF2B5EF4-FFF2-40B4-BE49-F238E27FC236}">
                          <a16:creationId xmlns:a16="http://schemas.microsoft.com/office/drawing/2014/main" id="{E97D2674-5A79-3FED-D6C3-4EB303C7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3" y="4672955"/>
                      <a:ext cx="3050251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53602F2-3B4C-4EBA-C1DE-313E4E282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3" y="5883729"/>
                      <a:ext cx="3050251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Ecosystem</a:t>
                      </a: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ECC3CD6F-8C46-1239-BE41-63DAE0B7C2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14224" y="5233877"/>
                      <a:ext cx="1239303" cy="6116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Components, tools, library vendors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B12AB4-B3BB-E58F-75FF-D7E70D521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274" y="5233877"/>
                      <a:ext cx="717237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NuGet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4744CB5-0808-8ABA-BAAA-9DABDF4B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61581" y="5233877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GitHub</a:t>
                      </a:r>
                    </a:p>
                  </p:txBody>
                </p:sp>
              </p:grp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032C18C-D55C-4D34-1A5E-D258B2C52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219199" y="5098323"/>
                    <a:ext cx="437324" cy="43732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7E6DFB09-01D2-51E0-F98B-2A0AD2A5C8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263628" y="5103036"/>
                    <a:ext cx="382959" cy="382959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54437B61-14E9-A979-223A-09D072A6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6034" y="5086872"/>
                    <a:ext cx="473044" cy="47304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26" name="Title 34">
                  <a:extLst>
                    <a:ext uri="{FF2B5EF4-FFF2-40B4-BE49-F238E27FC236}">
                      <a16:creationId xmlns:a16="http://schemas.microsoft.com/office/drawing/2014/main" id="{4676BC5D-0FAC-1D5E-1D34-73625A0411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5467" y="5164718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285886-B78F-D5DE-2E2F-6094BA8AA104}"/>
                </a:ext>
              </a:extLst>
            </p:cNvPr>
            <p:cNvGrpSpPr/>
            <p:nvPr/>
          </p:nvGrpSpPr>
          <p:grpSpPr>
            <a:xfrm>
              <a:off x="5446556" y="1151448"/>
              <a:ext cx="1208955" cy="835435"/>
              <a:chOff x="4096492" y="2748616"/>
              <a:chExt cx="906716" cy="626576"/>
            </a:xfrm>
          </p:grpSpPr>
          <p:sp>
            <p:nvSpPr>
              <p:cNvPr id="56" name="Rounded Rectangle 9">
                <a:extLst>
                  <a:ext uri="{FF2B5EF4-FFF2-40B4-BE49-F238E27FC236}">
                    <a16:creationId xmlns:a16="http://schemas.microsoft.com/office/drawing/2014/main" id="{B15A876B-F0C4-C954-2EAA-E8E3D1F7390A}"/>
                  </a:ext>
                </a:extLst>
              </p:cNvPr>
              <p:cNvSpPr/>
              <p:nvPr/>
            </p:nvSpPr>
            <p:spPr bwMode="auto">
              <a:xfrm rot="10800000" flipH="1" flipV="1">
                <a:off x="4096492" y="2748616"/>
                <a:ext cx="906716" cy="626576"/>
              </a:xfrm>
              <a:prstGeom prst="roundRect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D246F37-A31A-1FAC-2A0F-6898657B2653}"/>
                  </a:ext>
                </a:extLst>
              </p:cNvPr>
              <p:cNvSpPr/>
              <p:nvPr/>
            </p:nvSpPr>
            <p:spPr>
              <a:xfrm>
                <a:off x="4162522" y="2881855"/>
                <a:ext cx="774656" cy="3600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4F95B3-D240-9173-12D9-6CDB7DD3528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/learn/dotnet/what-is-dotnet</a:t>
            </a:r>
          </a:p>
        </p:txBody>
      </p: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 Tunnel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361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360A-D64E-DB99-A610-B5FB9F03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aka.ms</a:t>
            </a:r>
            <a:r>
              <a:rPr lang="en-US" dirty="0"/>
              <a:t>/profile-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75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13CA114-2B7F-AFB1-396F-67BAF47EF4B5}"/>
              </a:ext>
            </a:extLst>
          </p:cNvPr>
          <p:cNvGraphicFramePr/>
          <p:nvPr/>
        </p:nvGraphicFramePr>
        <p:xfrm>
          <a:off x="1394847" y="1704814"/>
          <a:ext cx="979492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66A0C-51D6-DD0F-6D04-182401B7DCB2}"/>
              </a:ext>
            </a:extLst>
          </p:cNvPr>
          <p:cNvGrpSpPr/>
          <p:nvPr/>
        </p:nvGrpSpPr>
        <p:grpSpPr>
          <a:xfrm>
            <a:off x="3079083" y="1045276"/>
            <a:ext cx="6019072" cy="1622066"/>
            <a:chOff x="3079083" y="1045276"/>
            <a:chExt cx="6019072" cy="1622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BE1B5-2109-2748-C939-305615C2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079083" y="1194200"/>
              <a:ext cx="1324218" cy="1324218"/>
            </a:xfrm>
            <a:prstGeom prst="rect">
              <a:avLst/>
            </a:prstGeom>
          </p:spPr>
        </p:pic>
        <p:pic>
          <p:nvPicPr>
            <p:cNvPr id="13" name="Picture 2" descr="Uno Platform">
              <a:extLst>
                <a:ext uri="{FF2B5EF4-FFF2-40B4-BE49-F238E27FC236}">
                  <a16:creationId xmlns:a16="http://schemas.microsoft.com/office/drawing/2014/main" id="{9844E64F-E30D-9673-4163-805470A9C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23330" r="53178" b="23281"/>
            <a:stretch/>
          </p:blipFill>
          <p:spPr bwMode="auto">
            <a:xfrm>
              <a:off x="6135289" y="1045276"/>
              <a:ext cx="1541754" cy="1622066"/>
            </a:xfrm>
            <a:prstGeom prst="rect">
              <a:avLst/>
            </a:prstGeom>
            <a:noFill/>
            <a:effectLst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9AB1BA63-4241-066F-8F28-E2B15AE8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786" y="1194200"/>
              <a:ext cx="1324218" cy="1324218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1981973-6B2A-01A8-82A2-98F9A9D0B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655" t="15285" r="69964" b="13418"/>
            <a:stretch/>
          </p:blipFill>
          <p:spPr bwMode="auto">
            <a:xfrm>
              <a:off x="7742029" y="1220216"/>
              <a:ext cx="1356126" cy="127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2931062" y="194244"/>
            <a:ext cx="6230516" cy="3234756"/>
            <a:chOff x="2818599" y="118947"/>
            <a:chExt cx="6793307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2818599" y="118947"/>
              <a:ext cx="6793307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2843047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4983" y="712505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3079083" y="623076"/>
            <a:ext cx="6314506" cy="2511160"/>
            <a:chOff x="3058000" y="480244"/>
            <a:chExt cx="6314506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058000" y="480244"/>
              <a:ext cx="6314506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73200" y="311582"/>
            <a:ext cx="92456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693-B538-9C84-FCF3-4867D34E8BA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/web-apps/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48B0-7C8A-2476-6D4A-B94D5B8AFCF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6931</TotalTime>
  <Words>2909</Words>
  <Application>Microsoft Macintosh PowerPoint</Application>
  <PresentationFormat>Widescreen</PresentationFormat>
  <Paragraphs>572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3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Times New Roman</vt:lpstr>
      <vt:lpstr>RetrospectVTI</vt:lpstr>
      <vt:lpstr>Exploring the Exciting World of Modern .NET Development</vt:lpstr>
      <vt:lpstr>About Me</vt:lpstr>
      <vt:lpstr>About Me</vt:lpstr>
      <vt:lpstr>.NET</vt:lpstr>
      <vt:lpstr>.NET Framework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NuGet Gallery VS Code Extension</vt:lpstr>
      <vt:lpstr>VS Code + .NET MAUI + Hot Reload Demo</vt:lpstr>
      <vt:lpstr>.NET Aspire</vt:lpstr>
      <vt:lpstr>PowerPoint Presentation</vt:lpstr>
      <vt:lpstr>App Host</vt:lpstr>
      <vt:lpstr>PowerPoint Presentation</vt:lpstr>
      <vt:lpstr>Dashboard</vt:lpstr>
      <vt:lpstr>Dashboard</vt:lpstr>
      <vt:lpstr>Dashboard</vt:lpstr>
      <vt:lpstr>Resource Manifest</vt:lpstr>
      <vt:lpstr>NuGet.org</vt:lpstr>
      <vt:lpstr>PowerPoint Presentation</vt:lpstr>
      <vt:lpstr>Community Toolkit</vt:lpstr>
      <vt:lpstr>.NET Community Toolkit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.NET MAUI Community Toolkit</vt:lpstr>
      <vt:lpstr>Permanent Tunnels</vt:lpstr>
      <vt:lpstr>Permanent Tunnels</vt:lpstr>
      <vt:lpstr>Permanent Tunnels</vt:lpstr>
      <vt:lpstr>Permanent Tunnels</vt:lpstr>
      <vt:lpstr>PowerPoint Presentation</vt:lpstr>
      <vt:lpstr>PowerPoint Presentation</vt:lpstr>
      <vt:lpstr>Example: MS SQL Server on macOS</vt:lpstr>
      <vt:lpstr>SQL Server VS Code Extension</vt:lpstr>
      <vt:lpstr>Dockerfile</vt:lpstr>
      <vt:lpstr>docker build &amp; run</vt:lpstr>
      <vt:lpstr>Docker + SQL Server Demo</vt:lpstr>
      <vt:lpstr>Dev Tunnels</vt:lpstr>
      <vt:lpstr>PowerPoint Presentation</vt:lpstr>
      <vt:lpstr>Temporary Tunnels</vt:lpstr>
      <vt:lpstr>Permanent Tunnels</vt:lpstr>
      <vt:lpstr>Permanent Tunnels</vt:lpstr>
      <vt:lpstr>Permanent Tunnels</vt:lpstr>
      <vt:lpstr>Dev Tunnel 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86</cp:revision>
  <dcterms:created xsi:type="dcterms:W3CDTF">2024-06-26T17:10:19Z</dcterms:created>
  <dcterms:modified xsi:type="dcterms:W3CDTF">2024-07-02T07:45:33Z</dcterms:modified>
</cp:coreProperties>
</file>